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21"/>
  </p:notesMasterIdLst>
  <p:handoutMasterIdLst>
    <p:handoutMasterId r:id="rId22"/>
  </p:handoutMasterIdLst>
  <p:sldIdLst>
    <p:sldId id="374" r:id="rId2"/>
    <p:sldId id="375" r:id="rId3"/>
    <p:sldId id="372" r:id="rId4"/>
    <p:sldId id="377" r:id="rId5"/>
    <p:sldId id="378" r:id="rId6"/>
    <p:sldId id="376" r:id="rId7"/>
    <p:sldId id="381" r:id="rId8"/>
    <p:sldId id="379" r:id="rId9"/>
    <p:sldId id="380" r:id="rId10"/>
    <p:sldId id="385" r:id="rId11"/>
    <p:sldId id="383" r:id="rId12"/>
    <p:sldId id="382" r:id="rId13"/>
    <p:sldId id="384" r:id="rId14"/>
    <p:sldId id="388" r:id="rId15"/>
    <p:sldId id="386" r:id="rId16"/>
    <p:sldId id="387" r:id="rId17"/>
    <p:sldId id="390" r:id="rId18"/>
    <p:sldId id="389" r:id="rId19"/>
    <p:sldId id="393" r:id="rId20"/>
  </p:sldIdLst>
  <p:sldSz cx="9144000" cy="6858000" type="screen4x3"/>
  <p:notesSz cx="6797675" cy="992505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C9FD0"/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8A107856-5554-42FB-B03E-39F5DBC370BA}" styleName="Средний стиль 4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125E5076-3810-47DD-B79F-674D7AD40C01}" styleName="Темный стиль 1 - акцент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37CE84F3-28C3-443E-9E96-99CF82512B78}" styleName="Темный стиль 1 - акцент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85BE263C-DBD7-4A20-BB59-AAB30ACAA65A}" styleName="Средний стиль 3 - акцент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0634" autoAdjust="0"/>
  </p:normalViewPr>
  <p:slideViewPr>
    <p:cSldViewPr>
      <p:cViewPr>
        <p:scale>
          <a:sx n="110" d="100"/>
          <a:sy n="110" d="100"/>
        </p:scale>
        <p:origin x="-1110" y="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DD9D9FA8-C9CB-4C3A-A17D-6139CE66CEAC}" type="datetimeFigureOut">
              <a:rPr lang="ru-RU"/>
              <a:pPr>
                <a:defRPr/>
              </a:pPr>
              <a:t>05.12.2025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26575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49688" y="9426575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FB09B2CF-7964-4859-A54E-E685FBE84FB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60420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F39DC2E2-EE00-442B-A1EF-829EB7F01DA8}" type="datetimeFigureOut">
              <a:rPr lang="ru-RU"/>
              <a:pPr>
                <a:defRPr/>
              </a:pPr>
              <a:t>05.12.2025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9163" y="744538"/>
            <a:ext cx="4959350" cy="3721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50" y="4714875"/>
            <a:ext cx="5438775" cy="44656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6575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688" y="9426575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21E00FA9-7CCC-4FDB-976F-20E3D8C2B7B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616584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5843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3584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fld id="{D026E3A6-87AB-44EF-88FD-38766F49899E}" type="slidenum">
              <a:rPr lang="ru-RU" altLang="ru-RU" smtClean="0"/>
              <a:pPr eaLnBrk="1" hangingPunct="1"/>
              <a:t>1</a:t>
            </a:fld>
            <a:endParaRPr lang="ru-RU" altLang="ru-RU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6867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smtClean="0"/>
          </a:p>
        </p:txBody>
      </p:sp>
      <p:sp>
        <p:nvSpPr>
          <p:cNvPr id="36868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fld id="{982B44DC-B305-4E21-9603-9C3496D38B4C}" type="slidenum">
              <a:rPr lang="ru-RU" smtClean="0"/>
              <a:pPr eaLnBrk="1" hangingPunct="1"/>
              <a:t>13</a:t>
            </a:fld>
            <a:endParaRPr lang="ru-RU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6867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smtClean="0"/>
          </a:p>
        </p:txBody>
      </p:sp>
      <p:sp>
        <p:nvSpPr>
          <p:cNvPr id="36868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fld id="{982B44DC-B305-4E21-9603-9C3496D38B4C}" type="slidenum">
              <a:rPr lang="ru-RU" smtClean="0"/>
              <a:pPr eaLnBrk="1" hangingPunct="1"/>
              <a:t>14</a:t>
            </a:fld>
            <a:endParaRPr lang="ru-RU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6867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smtClean="0"/>
          </a:p>
        </p:txBody>
      </p:sp>
      <p:sp>
        <p:nvSpPr>
          <p:cNvPr id="36868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fld id="{982B44DC-B305-4E21-9603-9C3496D38B4C}" type="slidenum">
              <a:rPr lang="ru-RU" smtClean="0"/>
              <a:pPr eaLnBrk="1" hangingPunct="1"/>
              <a:t>15</a:t>
            </a:fld>
            <a:endParaRPr lang="ru-RU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6867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smtClean="0"/>
          </a:p>
        </p:txBody>
      </p:sp>
      <p:sp>
        <p:nvSpPr>
          <p:cNvPr id="36868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fld id="{982B44DC-B305-4E21-9603-9C3496D38B4C}" type="slidenum">
              <a:rPr lang="ru-RU" smtClean="0"/>
              <a:pPr eaLnBrk="1" hangingPunct="1"/>
              <a:t>16</a:t>
            </a:fld>
            <a:endParaRPr lang="ru-RU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6867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smtClean="0"/>
          </a:p>
        </p:txBody>
      </p:sp>
      <p:sp>
        <p:nvSpPr>
          <p:cNvPr id="36868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fld id="{982B44DC-B305-4E21-9603-9C3496D38B4C}" type="slidenum">
              <a:rPr lang="ru-RU" smtClean="0"/>
              <a:pPr eaLnBrk="1" hangingPunct="1"/>
              <a:t>17</a:t>
            </a:fld>
            <a:endParaRPr lang="ru-RU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6867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smtClean="0"/>
          </a:p>
        </p:txBody>
      </p:sp>
      <p:sp>
        <p:nvSpPr>
          <p:cNvPr id="36868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fld id="{982B44DC-B305-4E21-9603-9C3496D38B4C}" type="slidenum">
              <a:rPr lang="ru-RU" smtClean="0"/>
              <a:pPr eaLnBrk="1" hangingPunct="1"/>
              <a:t>18</a:t>
            </a:fld>
            <a:endParaRPr lang="ru-RU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5843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3584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fld id="{D026E3A6-87AB-44EF-88FD-38766F49899E}" type="slidenum">
              <a:rPr lang="ru-RU" altLang="ru-RU" smtClean="0"/>
              <a:pPr eaLnBrk="1" hangingPunct="1"/>
              <a:t>19</a:t>
            </a:fld>
            <a:endParaRPr lang="ru-RU" altLang="ru-RU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6867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smtClean="0"/>
          </a:p>
        </p:txBody>
      </p:sp>
      <p:sp>
        <p:nvSpPr>
          <p:cNvPr id="36868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fld id="{982B44DC-B305-4E21-9603-9C3496D38B4C}" type="slidenum">
              <a:rPr lang="ru-RU" smtClean="0"/>
              <a:pPr eaLnBrk="1" hangingPunct="1"/>
              <a:t>3</a:t>
            </a:fld>
            <a:endParaRPr lang="ru-RU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6867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smtClean="0"/>
          </a:p>
        </p:txBody>
      </p:sp>
      <p:sp>
        <p:nvSpPr>
          <p:cNvPr id="36868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fld id="{982B44DC-B305-4E21-9603-9C3496D38B4C}" type="slidenum">
              <a:rPr lang="ru-RU" smtClean="0"/>
              <a:pPr eaLnBrk="1" hangingPunct="1"/>
              <a:t>4</a:t>
            </a:fld>
            <a:endParaRPr lang="ru-RU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6867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smtClean="0"/>
          </a:p>
        </p:txBody>
      </p:sp>
      <p:sp>
        <p:nvSpPr>
          <p:cNvPr id="36868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fld id="{982B44DC-B305-4E21-9603-9C3496D38B4C}" type="slidenum">
              <a:rPr lang="ru-RU" smtClean="0"/>
              <a:pPr eaLnBrk="1" hangingPunct="1"/>
              <a:t>5</a:t>
            </a:fld>
            <a:endParaRPr lang="ru-RU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6867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smtClean="0"/>
          </a:p>
        </p:txBody>
      </p:sp>
      <p:sp>
        <p:nvSpPr>
          <p:cNvPr id="36868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fld id="{982B44DC-B305-4E21-9603-9C3496D38B4C}" type="slidenum">
              <a:rPr lang="ru-RU" smtClean="0"/>
              <a:pPr eaLnBrk="1" hangingPunct="1"/>
              <a:t>8</a:t>
            </a:fld>
            <a:endParaRPr lang="ru-RU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6867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smtClean="0"/>
          </a:p>
        </p:txBody>
      </p:sp>
      <p:sp>
        <p:nvSpPr>
          <p:cNvPr id="36868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fld id="{982B44DC-B305-4E21-9603-9C3496D38B4C}" type="slidenum">
              <a:rPr lang="ru-RU" smtClean="0"/>
              <a:pPr eaLnBrk="1" hangingPunct="1"/>
              <a:t>9</a:t>
            </a:fld>
            <a:endParaRPr lang="ru-RU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6867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smtClean="0"/>
          </a:p>
        </p:txBody>
      </p:sp>
      <p:sp>
        <p:nvSpPr>
          <p:cNvPr id="36868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fld id="{982B44DC-B305-4E21-9603-9C3496D38B4C}" type="slidenum">
              <a:rPr lang="ru-RU" smtClean="0"/>
              <a:pPr eaLnBrk="1" hangingPunct="1"/>
              <a:t>10</a:t>
            </a:fld>
            <a:endParaRPr lang="ru-RU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6867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smtClean="0"/>
          </a:p>
        </p:txBody>
      </p:sp>
      <p:sp>
        <p:nvSpPr>
          <p:cNvPr id="36868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fld id="{982B44DC-B305-4E21-9603-9C3496D38B4C}" type="slidenum">
              <a:rPr lang="ru-RU" smtClean="0"/>
              <a:pPr eaLnBrk="1" hangingPunct="1"/>
              <a:t>11</a:t>
            </a:fld>
            <a:endParaRPr lang="ru-RU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6867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smtClean="0"/>
          </a:p>
        </p:txBody>
      </p:sp>
      <p:sp>
        <p:nvSpPr>
          <p:cNvPr id="36868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fld id="{982B44DC-B305-4E21-9603-9C3496D38B4C}" type="slidenum">
              <a:rPr lang="ru-RU" smtClean="0"/>
              <a:pPr eaLnBrk="1" hangingPunct="1"/>
              <a:t>12</a:t>
            </a:fld>
            <a:endParaRPr 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9A868E-ACE1-437C-B90C-70C710F69FF3}" type="datetime1">
              <a:rPr lang="ru-RU" smtClean="0"/>
              <a:t>05.12.2025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5A6686-E76B-4F05-9E46-1CF09B4695A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7953462"/>
      </p:ext>
    </p:extLst>
  </p:cSld>
  <p:clrMapOvr>
    <a:masterClrMapping/>
  </p:clrMapOvr>
  <p:transition spd="slow">
    <p:wip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43239D-9BD9-404B-98FD-F44489932617}" type="datetime1">
              <a:rPr lang="ru-RU" smtClean="0"/>
              <a:t>05.12.2025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88838F-E5DF-490A-BB96-21A1FAC63A7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9495286"/>
      </p:ext>
    </p:extLst>
  </p:cSld>
  <p:clrMapOvr>
    <a:masterClrMapping/>
  </p:clrMapOvr>
  <p:transition spd="slow">
    <p:wip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D1F456-E72B-4119-85B8-AB6300612CFD}" type="datetime1">
              <a:rPr lang="ru-RU" smtClean="0"/>
              <a:t>05.12.2025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3013C4-BDA8-43C8-8CDD-A8D3088CB44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77558"/>
      </p:ext>
    </p:extLst>
  </p:cSld>
  <p:clrMapOvr>
    <a:masterClrMapping/>
  </p:clrMapOvr>
  <p:transition spd="slow">
    <p:wip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D20EAB-883E-4B6C-A8FB-66CCF9366D40}" type="datetime1">
              <a:rPr lang="ru-RU" smtClean="0"/>
              <a:t>05.12.2025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11A88A-4668-4047-B462-D9BE8228B85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2060223"/>
      </p:ext>
    </p:extLst>
  </p:cSld>
  <p:clrMapOvr>
    <a:masterClrMapping/>
  </p:clrMapOvr>
  <p:transition spd="slow">
    <p:wip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9FCD94-A5EF-4530-A8CF-D309753B12D5}" type="datetime1">
              <a:rPr lang="ru-RU" smtClean="0"/>
              <a:t>05.12.2025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C428B2-D4EA-44B0-A749-71368F3D5C5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9908092"/>
      </p:ext>
    </p:extLst>
  </p:cSld>
  <p:clrMapOvr>
    <a:masterClrMapping/>
  </p:clrMapOvr>
  <p:transition spd="slow">
    <p:wip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3742CA-04B2-4D23-AA6C-D3DC850A20A4}" type="datetime1">
              <a:rPr lang="ru-RU" smtClean="0"/>
              <a:t>05.12.2025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AF8201-6A8B-4C51-A643-F0B45DCF8FE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1904439"/>
      </p:ext>
    </p:extLst>
  </p:cSld>
  <p:clrMapOvr>
    <a:masterClrMapping/>
  </p:clrMapOvr>
  <p:transition spd="slow">
    <p:wip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266497-DAD3-4600-AFBD-8627F67E716E}" type="datetime1">
              <a:rPr lang="ru-RU" smtClean="0"/>
              <a:t>05.12.2025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504500-5E70-4E14-9B39-14D700B136E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276197"/>
      </p:ext>
    </p:extLst>
  </p:cSld>
  <p:clrMapOvr>
    <a:masterClrMapping/>
  </p:clrMapOvr>
  <p:transition spd="slow">
    <p:wip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39545F-6637-424D-8188-3DA5D6F04BA5}" type="datetime1">
              <a:rPr lang="ru-RU" smtClean="0"/>
              <a:t>05.12.2025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80733B-9B2D-4319-96A9-B29882E1173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9617493"/>
      </p:ext>
    </p:extLst>
  </p:cSld>
  <p:clrMapOvr>
    <a:masterClrMapping/>
  </p:clrMapOvr>
  <p:transition spd="slow">
    <p:wip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1C867C-8C5F-412F-9C8F-DEA41646B993}" type="datetime1">
              <a:rPr lang="ru-RU" smtClean="0"/>
              <a:t>05.12.2025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39D45B-4FAF-44A7-997D-3B3E0B219F8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6863522"/>
      </p:ext>
    </p:extLst>
  </p:cSld>
  <p:clrMapOvr>
    <a:masterClrMapping/>
  </p:clrMapOvr>
  <p:transition spd="slow">
    <p:wip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DEEE49-ABF4-438A-BC56-66CDFA2D13EF}" type="datetime1">
              <a:rPr lang="ru-RU" smtClean="0"/>
              <a:t>05.12.2025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81B705-AA9F-4008-9B58-6004282F806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8047556"/>
      </p:ext>
    </p:extLst>
  </p:cSld>
  <p:clrMapOvr>
    <a:masterClrMapping/>
  </p:clrMapOvr>
  <p:transition spd="slow">
    <p:wip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DF3AC6-3E06-473D-9CAB-56B3651CC330}" type="datetime1">
              <a:rPr lang="ru-RU" smtClean="0"/>
              <a:t>05.12.2025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DE6BE0-0DF9-4124-8449-74E5DF3C258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416737"/>
      </p:ext>
    </p:extLst>
  </p:cSld>
  <p:clrMapOvr>
    <a:masterClrMapping/>
  </p:clrMapOvr>
  <p:transition spd="slow">
    <p:wip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35F4D6DB-5FC7-4CCC-A863-0B6352A17A78}" type="datetime1">
              <a:rPr lang="ru-RU" smtClean="0"/>
              <a:t>05.12.2025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9949EB46-09F6-46F0-A2BF-66A78A8B368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wipe/>
  </p:transition>
  <p:hf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8.jpeg"/><Relationship Id="rId4" Type="http://schemas.openxmlformats.org/officeDocument/2006/relationships/image" Target="../media/image4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50.jpeg"/><Relationship Id="rId4" Type="http://schemas.openxmlformats.org/officeDocument/2006/relationships/image" Target="../media/image49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5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3.jpeg"/><Relationship Id="rId5" Type="http://schemas.openxmlformats.org/officeDocument/2006/relationships/image" Target="../media/image52.jpeg"/><Relationship Id="rId4" Type="http://schemas.openxmlformats.org/officeDocument/2006/relationships/image" Target="../media/image51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6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58.jpeg"/><Relationship Id="rId4" Type="http://schemas.openxmlformats.org/officeDocument/2006/relationships/image" Target="../media/image57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62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1.jpeg"/><Relationship Id="rId5" Type="http://schemas.openxmlformats.org/officeDocument/2006/relationships/image" Target="../media/image60.jpeg"/><Relationship Id="rId4" Type="http://schemas.openxmlformats.org/officeDocument/2006/relationships/image" Target="../media/image59.jpe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.jpeg"/><Relationship Id="rId3" Type="http://schemas.openxmlformats.org/officeDocument/2006/relationships/image" Target="../media/image4.jpeg"/><Relationship Id="rId7" Type="http://schemas.openxmlformats.org/officeDocument/2006/relationships/image" Target="../media/image66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5.jpeg"/><Relationship Id="rId5" Type="http://schemas.openxmlformats.org/officeDocument/2006/relationships/image" Target="../media/image64.jpeg"/><Relationship Id="rId4" Type="http://schemas.openxmlformats.org/officeDocument/2006/relationships/image" Target="../media/image63.jpe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2.jpeg"/><Relationship Id="rId3" Type="http://schemas.openxmlformats.org/officeDocument/2006/relationships/image" Target="../media/image4.jpeg"/><Relationship Id="rId7" Type="http://schemas.openxmlformats.org/officeDocument/2006/relationships/image" Target="../media/image71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70.jpeg"/><Relationship Id="rId5" Type="http://schemas.openxmlformats.org/officeDocument/2006/relationships/image" Target="../media/image69.jpeg"/><Relationship Id="rId4" Type="http://schemas.openxmlformats.org/officeDocument/2006/relationships/image" Target="../media/image68.jpeg"/><Relationship Id="rId9" Type="http://schemas.openxmlformats.org/officeDocument/2006/relationships/image" Target="../media/image73.jpe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8.jpeg"/><Relationship Id="rId3" Type="http://schemas.openxmlformats.org/officeDocument/2006/relationships/image" Target="../media/image4.jpeg"/><Relationship Id="rId7" Type="http://schemas.openxmlformats.org/officeDocument/2006/relationships/image" Target="../media/image77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76.jpeg"/><Relationship Id="rId5" Type="http://schemas.openxmlformats.org/officeDocument/2006/relationships/image" Target="../media/image75.jpeg"/><Relationship Id="rId10" Type="http://schemas.openxmlformats.org/officeDocument/2006/relationships/image" Target="../media/image80.jpeg"/><Relationship Id="rId4" Type="http://schemas.openxmlformats.org/officeDocument/2006/relationships/image" Target="../media/image74.jpeg"/><Relationship Id="rId9" Type="http://schemas.openxmlformats.org/officeDocument/2006/relationships/image" Target="../media/image79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7.jpeg"/><Relationship Id="rId11" Type="http://schemas.openxmlformats.org/officeDocument/2006/relationships/image" Target="../media/image12.jpeg"/><Relationship Id="rId5" Type="http://schemas.openxmlformats.org/officeDocument/2006/relationships/image" Target="../media/image6.jpeg"/><Relationship Id="rId10" Type="http://schemas.openxmlformats.org/officeDocument/2006/relationships/image" Target="../media/image11.jpeg"/><Relationship Id="rId4" Type="http://schemas.openxmlformats.org/officeDocument/2006/relationships/image" Target="../media/image5.jpeg"/><Relationship Id="rId9" Type="http://schemas.openxmlformats.org/officeDocument/2006/relationships/image" Target="../media/image10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3" Type="http://schemas.openxmlformats.org/officeDocument/2006/relationships/image" Target="../media/image13.jpeg"/><Relationship Id="rId7" Type="http://schemas.openxmlformats.org/officeDocument/2006/relationships/image" Target="../media/image1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5.jpeg"/><Relationship Id="rId11" Type="http://schemas.openxmlformats.org/officeDocument/2006/relationships/image" Target="../media/image20.png"/><Relationship Id="rId5" Type="http://schemas.openxmlformats.org/officeDocument/2006/relationships/image" Target="../media/image14.jpeg"/><Relationship Id="rId10" Type="http://schemas.openxmlformats.org/officeDocument/2006/relationships/image" Target="../media/image19.jpg"/><Relationship Id="rId4" Type="http://schemas.openxmlformats.org/officeDocument/2006/relationships/image" Target="../media/image4.jpeg"/><Relationship Id="rId9" Type="http://schemas.openxmlformats.org/officeDocument/2006/relationships/image" Target="../media/image18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eg"/><Relationship Id="rId3" Type="http://schemas.openxmlformats.org/officeDocument/2006/relationships/image" Target="../media/image21.jpeg"/><Relationship Id="rId7" Type="http://schemas.openxmlformats.org/officeDocument/2006/relationships/image" Target="../media/image2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4.jpeg"/><Relationship Id="rId9" Type="http://schemas.openxmlformats.org/officeDocument/2006/relationships/image" Target="../media/image2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8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30.jpeg"/><Relationship Id="rId7" Type="http://schemas.openxmlformats.org/officeDocument/2006/relationships/image" Target="../media/image34.jpe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3.jpeg"/><Relationship Id="rId5" Type="http://schemas.openxmlformats.org/officeDocument/2006/relationships/image" Target="../media/image32.jpeg"/><Relationship Id="rId4" Type="http://schemas.openxmlformats.org/officeDocument/2006/relationships/image" Target="../media/image31.jpeg"/><Relationship Id="rId9" Type="http://schemas.openxmlformats.org/officeDocument/2006/relationships/image" Target="../media/image36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jpeg"/><Relationship Id="rId3" Type="http://schemas.openxmlformats.org/officeDocument/2006/relationships/image" Target="../media/image4.jpeg"/><Relationship Id="rId7" Type="http://schemas.openxmlformats.org/officeDocument/2006/relationships/image" Target="../media/image40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9.jpeg"/><Relationship Id="rId5" Type="http://schemas.openxmlformats.org/officeDocument/2006/relationships/image" Target="../media/image38.png"/><Relationship Id="rId4" Type="http://schemas.openxmlformats.org/officeDocument/2006/relationships/image" Target="../media/image37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jpeg"/><Relationship Id="rId3" Type="http://schemas.openxmlformats.org/officeDocument/2006/relationships/image" Target="../media/image4.jpeg"/><Relationship Id="rId7" Type="http://schemas.openxmlformats.org/officeDocument/2006/relationships/image" Target="../media/image45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4.jpeg"/><Relationship Id="rId5" Type="http://schemas.openxmlformats.org/officeDocument/2006/relationships/image" Target="../media/image43.jpeg"/><Relationship Id="rId4" Type="http://schemas.openxmlformats.org/officeDocument/2006/relationships/image" Target="../media/image4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75700" y="739076"/>
            <a:ext cx="7592600" cy="304996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2" name="TextBox 4"/>
          <p:cNvSpPr txBox="1">
            <a:spLocks noChangeArrowheads="1"/>
          </p:cNvSpPr>
          <p:nvPr/>
        </p:nvSpPr>
        <p:spPr bwMode="auto">
          <a:xfrm>
            <a:off x="-18000" y="3861048"/>
            <a:ext cx="9180000" cy="1261884"/>
          </a:xfrm>
          <a:prstGeom prst="rect">
            <a:avLst/>
          </a:prstGeom>
          <a:ln>
            <a:noFill/>
          </a:ln>
          <a:ex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ru-RU" sz="2800" dirty="0">
                <a:latin typeface="Palatino Linotype" pitchFamily="18" charset="0"/>
              </a:rPr>
              <a:t>Об итогах Года защитника Отечества </a:t>
            </a:r>
            <a:endParaRPr lang="ru-RU" sz="2800" dirty="0" smtClean="0">
              <a:latin typeface="Palatino Linotype" pitchFamily="18" charset="0"/>
            </a:endParaRPr>
          </a:p>
          <a:p>
            <a:pPr algn="ctr" eaLnBrk="1" hangingPunct="1"/>
            <a:r>
              <a:rPr lang="ru-RU" sz="2400" dirty="0" smtClean="0">
                <a:latin typeface="Palatino Linotype" pitchFamily="18" charset="0"/>
              </a:rPr>
              <a:t>в </a:t>
            </a:r>
            <a:r>
              <a:rPr lang="ru-RU" sz="2400" dirty="0" smtClean="0">
                <a:latin typeface="Palatino Linotype" pitchFamily="18" charset="0"/>
              </a:rPr>
              <a:t>муниципальной системе образования </a:t>
            </a:r>
          </a:p>
          <a:p>
            <a:pPr algn="ctr" eaLnBrk="1" hangingPunct="1"/>
            <a:r>
              <a:rPr lang="ru-RU" sz="2400" dirty="0" smtClean="0">
                <a:latin typeface="Palatino Linotype" pitchFamily="18" charset="0"/>
              </a:rPr>
              <a:t>городского округа города </a:t>
            </a:r>
            <a:r>
              <a:rPr lang="ru-RU" sz="2400" dirty="0" smtClean="0">
                <a:latin typeface="Palatino Linotype" pitchFamily="18" charset="0"/>
              </a:rPr>
              <a:t>Калуги</a:t>
            </a:r>
            <a:endParaRPr lang="ru-RU" sz="2400" dirty="0">
              <a:latin typeface="Palatino Linotype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203848" y="6258798"/>
            <a:ext cx="273630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i="1" dirty="0" smtClean="0">
                <a:latin typeface="Palatino Linotype" pitchFamily="18" charset="0"/>
              </a:rPr>
              <a:t>Калуга, 2025 г.</a:t>
            </a:r>
            <a:endParaRPr lang="ru-RU" sz="1600" b="1" i="1" dirty="0">
              <a:latin typeface="Palatino Linotype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851920" y="5517232"/>
            <a:ext cx="522059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ru-RU" b="1" dirty="0" smtClean="0"/>
              <a:t>Лыткина Ольга Алексеевна,</a:t>
            </a:r>
          </a:p>
          <a:p>
            <a:pPr algn="r"/>
            <a:r>
              <a:rPr lang="ru-RU" dirty="0" smtClean="0"/>
              <a:t>начальник управления образования города Калуги</a:t>
            </a: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323528" y="260648"/>
            <a:ext cx="8496944" cy="615553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defPPr>
              <a:defRPr lang="ru-RU"/>
            </a:defPPr>
            <a:lvl1pPr algn="ctr">
              <a:defRPr>
                <a:solidFill>
                  <a:schemeClr val="lt1"/>
                </a:solidFill>
                <a:latin typeface="+mn-lt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cs typeface="+mn-cs"/>
              </a:defRPr>
            </a:lvl9pPr>
          </a:lstStyle>
          <a:p>
            <a:r>
              <a:rPr lang="ru-RU" dirty="0" smtClean="0">
                <a:solidFill>
                  <a:schemeClr val="tx1"/>
                </a:solidFill>
              </a:rPr>
              <a:t>АДМИНИСТРАЦИЯ ГОРОДСКОГО </a:t>
            </a:r>
            <a:r>
              <a:rPr lang="ru-RU" dirty="0">
                <a:solidFill>
                  <a:schemeClr val="tx1"/>
                </a:solidFill>
              </a:rPr>
              <a:t>ОКРУГА ГОРОДА КАЛУГИ </a:t>
            </a:r>
          </a:p>
          <a:p>
            <a:r>
              <a:rPr lang="ru-RU" sz="1600" dirty="0" smtClean="0">
                <a:solidFill>
                  <a:schemeClr val="tx1"/>
                </a:solidFill>
              </a:rPr>
              <a:t>УПРАВЛЕНИЕ ОБРАЗОВАНИЯ ГОРОДА КАЛУГИ</a:t>
            </a:r>
            <a:endParaRPr lang="ru-RU" sz="1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751344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4498975" y="5301208"/>
            <a:ext cx="4572000" cy="1200329"/>
          </a:xfrm>
          <a:prstGeom prst="rect">
            <a:avLst/>
          </a:prstGeom>
          <a:solidFill>
            <a:srgbClr val="3C9FD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ru-RU" b="1" dirty="0" smtClean="0"/>
              <a:t>… защита </a:t>
            </a:r>
            <a:r>
              <a:rPr lang="ru-RU" b="1" dirty="0"/>
              <a:t>исторической правды и сохранение исторической памяти, воспитание чувства преемственности поколений</a:t>
            </a:r>
            <a:endParaRPr lang="ru-RU" dirty="0"/>
          </a:p>
        </p:txBody>
      </p:sp>
      <p:pic>
        <p:nvPicPr>
          <p:cNvPr id="1026" name="Picture 2" descr="D:\!Данные пользователя\Рабочий стол\лого 2.jp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214123"/>
            <a:ext cx="1691680" cy="12687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5AF8201-6A8B-4C51-A643-F0B45DCF8FE5}" type="slidenum">
              <a:rPr lang="ru-RU" smtClean="0"/>
              <a:pPr>
                <a:defRPr/>
              </a:pPr>
              <a:t>10</a:t>
            </a:fld>
            <a:endParaRPr lang="ru-RU"/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48200" y="2046287"/>
            <a:ext cx="4038600" cy="3028950"/>
          </a:xfrm>
        </p:spPr>
      </p:pic>
      <p:sp>
        <p:nvSpPr>
          <p:cNvPr id="13" name="TextBox 8"/>
          <p:cNvSpPr txBox="1">
            <a:spLocks noChangeArrowheads="1"/>
          </p:cNvSpPr>
          <p:nvPr/>
        </p:nvSpPr>
        <p:spPr bwMode="auto">
          <a:xfrm>
            <a:off x="1700064" y="419671"/>
            <a:ext cx="7475685" cy="461665"/>
          </a:xfrm>
          <a:prstGeom prst="rect">
            <a:avLst/>
          </a:prstGeom>
          <a:ln>
            <a:solidFill>
              <a:srgbClr val="3C9FD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ru-RU" altLang="ru-RU" sz="2400" b="1" dirty="0"/>
              <a:t>Об итогах Года защитника Отечества </a:t>
            </a:r>
            <a:endParaRPr lang="ru-RU" altLang="ru-RU" sz="2400" b="1" dirty="0" smtClean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9264" y="1600200"/>
            <a:ext cx="3394472" cy="4525963"/>
          </a:xfrm>
        </p:spPr>
      </p:pic>
    </p:spTree>
    <p:extLst>
      <p:ext uri="{BB962C8B-B14F-4D97-AF65-F5344CB8AC3E}">
        <p14:creationId xmlns:p14="http://schemas.microsoft.com/office/powerpoint/2010/main" val="368699960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4427984" y="5229200"/>
            <a:ext cx="4572000" cy="1200329"/>
          </a:xfrm>
          <a:prstGeom prst="rect">
            <a:avLst/>
          </a:prstGeom>
          <a:solidFill>
            <a:srgbClr val="3C9FD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ru-RU" b="1" dirty="0" smtClean="0"/>
              <a:t>… защита </a:t>
            </a:r>
            <a:r>
              <a:rPr lang="ru-RU" b="1" dirty="0"/>
              <a:t>исторической правды и сохранение исторической памяти, воспитание чувства преемственности поколений</a:t>
            </a:r>
            <a:endParaRPr lang="ru-RU" dirty="0"/>
          </a:p>
        </p:txBody>
      </p:sp>
      <p:pic>
        <p:nvPicPr>
          <p:cNvPr id="1026" name="Picture 2" descr="D:\!Данные пользователя\Рабочий стол\лого 2.jp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214123"/>
            <a:ext cx="1691680" cy="12687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5AF8201-6A8B-4C51-A643-F0B45DCF8FE5}" type="slidenum">
              <a:rPr lang="ru-RU" smtClean="0"/>
              <a:pPr>
                <a:defRPr/>
              </a:pPr>
              <a:t>11</a:t>
            </a:fld>
            <a:endParaRPr lang="ru-RU"/>
          </a:p>
        </p:txBody>
      </p:sp>
      <p:pic>
        <p:nvPicPr>
          <p:cNvPr id="2" name="Объект 1"/>
          <p:cNvPicPr>
            <a:picLocks noGrp="1" noChangeAspect="1"/>
          </p:cNvPicPr>
          <p:nvPr>
            <p:ph sz="half" idx="1"/>
          </p:nvPr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9264" y="1600200"/>
            <a:ext cx="3394472" cy="4525963"/>
          </a:xfrm>
        </p:spPr>
      </p:pic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48200" y="2045216"/>
            <a:ext cx="4038600" cy="3031093"/>
          </a:xfrm>
        </p:spPr>
      </p:pic>
      <p:sp>
        <p:nvSpPr>
          <p:cNvPr id="13" name="TextBox 8"/>
          <p:cNvSpPr txBox="1">
            <a:spLocks noChangeArrowheads="1"/>
          </p:cNvSpPr>
          <p:nvPr/>
        </p:nvSpPr>
        <p:spPr bwMode="auto">
          <a:xfrm>
            <a:off x="1700064" y="419671"/>
            <a:ext cx="7475685" cy="461665"/>
          </a:xfrm>
          <a:prstGeom prst="rect">
            <a:avLst/>
          </a:prstGeom>
          <a:ln>
            <a:solidFill>
              <a:srgbClr val="3C9FD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ru-RU" altLang="ru-RU" sz="2400" b="1" dirty="0"/>
              <a:t>Об итогах Года защитника Отечества </a:t>
            </a:r>
            <a:endParaRPr lang="ru-RU" altLang="ru-RU" sz="2400" b="1" dirty="0" smtClean="0"/>
          </a:p>
        </p:txBody>
      </p:sp>
    </p:spTree>
    <p:extLst>
      <p:ext uri="{BB962C8B-B14F-4D97-AF65-F5344CB8AC3E}">
        <p14:creationId xmlns:p14="http://schemas.microsoft.com/office/powerpoint/2010/main" val="287262228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4067944" y="5879013"/>
            <a:ext cx="4896544" cy="646331"/>
          </a:xfrm>
          <a:prstGeom prst="rect">
            <a:avLst/>
          </a:prstGeom>
          <a:solidFill>
            <a:srgbClr val="3C9FD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ru-RU" b="1" dirty="0" smtClean="0"/>
              <a:t>Всероссийская программа</a:t>
            </a:r>
          </a:p>
          <a:p>
            <a:pPr algn="ctr">
              <a:defRPr/>
            </a:pPr>
            <a:r>
              <a:rPr lang="ru-RU" b="1" dirty="0" smtClean="0"/>
              <a:t>«Школьный </a:t>
            </a:r>
            <a:r>
              <a:rPr lang="ru-RU" b="1" dirty="0"/>
              <a:t>Музей Победы</a:t>
            </a:r>
            <a:r>
              <a:rPr lang="ru-RU" b="1" dirty="0" smtClean="0"/>
              <a:t>» (</a:t>
            </a:r>
            <a:r>
              <a:rPr lang="ru-RU" b="1" dirty="0" err="1" smtClean="0"/>
              <a:t>г.Москва</a:t>
            </a:r>
            <a:r>
              <a:rPr lang="ru-RU" b="1" dirty="0" smtClean="0"/>
              <a:t>) </a:t>
            </a:r>
            <a:endParaRPr lang="ru-RU" dirty="0"/>
          </a:p>
        </p:txBody>
      </p:sp>
      <p:pic>
        <p:nvPicPr>
          <p:cNvPr id="1026" name="Picture 2" descr="D:\!Данные пользователя\Рабочий стол\лого 2.jp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214123"/>
            <a:ext cx="1691680" cy="12687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pic>
        <p:nvPicPr>
          <p:cNvPr id="3" name="Объект 2"/>
          <p:cNvPicPr>
            <a:picLocks noGrp="1" noChangeAspect="1"/>
          </p:cNvPicPr>
          <p:nvPr>
            <p:ph sz="half" idx="2"/>
          </p:nvPr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96111" y="3645264"/>
            <a:ext cx="2880000" cy="2160000"/>
          </a:xfrm>
        </p:spPr>
      </p:pic>
      <p:sp>
        <p:nvSpPr>
          <p:cNvPr id="13" name="TextBox 8"/>
          <p:cNvSpPr txBox="1">
            <a:spLocks noChangeArrowheads="1"/>
          </p:cNvSpPr>
          <p:nvPr/>
        </p:nvSpPr>
        <p:spPr bwMode="auto">
          <a:xfrm>
            <a:off x="1700064" y="419671"/>
            <a:ext cx="7475685" cy="461665"/>
          </a:xfrm>
          <a:prstGeom prst="rect">
            <a:avLst/>
          </a:prstGeom>
          <a:ln>
            <a:solidFill>
              <a:srgbClr val="3C9FD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ru-RU" altLang="ru-RU" sz="2400" b="1" dirty="0"/>
              <a:t>Об итогах Года защитника Отечества </a:t>
            </a:r>
            <a:endParaRPr lang="ru-RU" altLang="ru-RU" sz="2400" b="1" dirty="0" smtClean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96111" y="1340768"/>
            <a:ext cx="2880000" cy="2160000"/>
          </a:xfrm>
          <a:prstGeom prst="rect">
            <a:avLst/>
          </a:prstGeom>
        </p:spPr>
      </p:pic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5AF8201-6A8B-4C51-A643-F0B45DCF8FE5}" type="slidenum">
              <a:rPr lang="ru-RU" smtClean="0"/>
              <a:pPr>
                <a:defRPr/>
              </a:pPr>
              <a:t>12</a:t>
            </a:fld>
            <a:endParaRPr lang="ru-RU" dirty="0"/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1919" y="1274719"/>
            <a:ext cx="4056105" cy="3042078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1920" y="4365104"/>
            <a:ext cx="2880000" cy="21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6035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5874" y="-31513"/>
            <a:ext cx="9175749" cy="6921027"/>
          </a:xfrm>
          <a:prstGeom prst="rect">
            <a:avLst/>
          </a:prstGeom>
        </p:spPr>
      </p:pic>
      <p:pic>
        <p:nvPicPr>
          <p:cNvPr id="1026" name="Picture 2" descr="D:\!Данные пользователя\Рабочий стол\лого 2.jpg"/>
          <p:cNvPicPr>
            <a:picLocks noChangeAspect="1" noChangeArrowheads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25760" y="214123"/>
            <a:ext cx="1464915" cy="11098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Объект 9"/>
          <p:cNvSpPr>
            <a:spLocks noGrp="1"/>
          </p:cNvSpPr>
          <p:nvPr>
            <p:ph idx="1"/>
          </p:nvPr>
        </p:nvSpPr>
        <p:spPr>
          <a:xfrm>
            <a:off x="386172" y="1556793"/>
            <a:ext cx="8371656" cy="1584175"/>
          </a:xfrm>
          <a:ln>
            <a:solidFill>
              <a:schemeClr val="bg1"/>
            </a:solidFill>
          </a:ln>
          <a:scene3d>
            <a:camera prst="perspectiveAbove"/>
            <a:lightRig rig="threePt" dir="t"/>
          </a:scene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ru-RU" sz="2400" dirty="0" smtClean="0"/>
              <a:t>В </a:t>
            </a:r>
            <a:r>
              <a:rPr lang="ru-RU" sz="2400" dirty="0"/>
              <a:t>региональном этапе </a:t>
            </a:r>
            <a:r>
              <a:rPr lang="ru-RU" sz="2400" b="1" dirty="0">
                <a:solidFill>
                  <a:srgbClr val="FF0000"/>
                </a:solidFill>
              </a:rPr>
              <a:t>Всероссийского конкурса музеев и юных экскурсоводов </a:t>
            </a:r>
            <a:r>
              <a:rPr lang="ru-RU" sz="2400" dirty="0"/>
              <a:t>победителями </a:t>
            </a:r>
            <a:r>
              <a:rPr lang="ru-RU" sz="2400" dirty="0" smtClean="0"/>
              <a:t>в разных </a:t>
            </a:r>
            <a:r>
              <a:rPr lang="ru-RU" sz="2400" dirty="0"/>
              <a:t>номинация стали школы № 22, 45, призерами – МБОУ № 13 и 38, участники – 12 музеев </a:t>
            </a:r>
            <a:r>
              <a:rPr lang="ru-RU" sz="2400" dirty="0" smtClean="0"/>
              <a:t> </a:t>
            </a:r>
            <a:r>
              <a:rPr lang="ru-RU" sz="1800" dirty="0" smtClean="0"/>
              <a:t>из школ № </a:t>
            </a:r>
            <a:r>
              <a:rPr lang="ru-RU" sz="1800" dirty="0"/>
              <a:t>1, 3, 5, 13, 22, 25, 36, 38, 45, 47, 48, 4</a:t>
            </a:r>
            <a:r>
              <a:rPr lang="ru-RU" sz="1800" dirty="0" smtClean="0"/>
              <a:t>);</a:t>
            </a:r>
            <a:endParaRPr lang="ru-RU" sz="2400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3" name="TextBox 8"/>
          <p:cNvSpPr txBox="1">
            <a:spLocks noChangeArrowheads="1"/>
          </p:cNvSpPr>
          <p:nvPr/>
        </p:nvSpPr>
        <p:spPr bwMode="auto">
          <a:xfrm>
            <a:off x="1763688" y="419671"/>
            <a:ext cx="7412061" cy="461665"/>
          </a:xfrm>
          <a:prstGeom prst="rect">
            <a:avLst/>
          </a:prstGeom>
          <a:ln>
            <a:solidFill>
              <a:srgbClr val="3C9FD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ru-RU" altLang="ru-RU" sz="2400" b="1" dirty="0"/>
              <a:t>Об итогах Года защитника Отечества </a:t>
            </a:r>
            <a:endParaRPr lang="ru-RU" altLang="ru-RU" sz="2400" b="1" dirty="0" smtClean="0"/>
          </a:p>
        </p:txBody>
      </p:sp>
      <p:sp>
        <p:nvSpPr>
          <p:cNvPr id="12" name="Объект 9"/>
          <p:cNvSpPr txBox="1">
            <a:spLocks/>
          </p:cNvSpPr>
          <p:nvPr/>
        </p:nvSpPr>
        <p:spPr bwMode="auto">
          <a:xfrm>
            <a:off x="457200" y="5589240"/>
            <a:ext cx="8229600" cy="1152128"/>
          </a:xfrm>
          <a:prstGeom prst="rect">
            <a:avLst/>
          </a:prstGeom>
          <a:ln>
            <a:solidFill>
              <a:schemeClr val="bg1"/>
            </a:solidFill>
          </a:ln>
          <a:scene3d>
            <a:camera prst="perspectiveAbove"/>
            <a:lightRig rig="threePt" dir="t"/>
          </a:scene3d>
          <a:ex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400" dirty="0" smtClean="0"/>
              <a:t>В городском конкурсе </a:t>
            </a:r>
            <a:r>
              <a:rPr lang="ru-RU" sz="2400" dirty="0"/>
              <a:t>на лучшую музейную экспозицию </a:t>
            </a:r>
            <a:r>
              <a:rPr lang="ru-RU" sz="2400" b="1" dirty="0">
                <a:solidFill>
                  <a:srgbClr val="FF0000"/>
                </a:solidFill>
              </a:rPr>
              <a:t>«Они сражались за Родину</a:t>
            </a:r>
            <a:r>
              <a:rPr lang="ru-RU" sz="2400" b="1" dirty="0" smtClean="0">
                <a:solidFill>
                  <a:srgbClr val="FF0000"/>
                </a:solidFill>
              </a:rPr>
              <a:t>» </a:t>
            </a:r>
            <a:r>
              <a:rPr lang="ru-RU" sz="2400" dirty="0" smtClean="0"/>
              <a:t>победителями </a:t>
            </a:r>
            <a:r>
              <a:rPr lang="ru-RU" sz="2400" dirty="0"/>
              <a:t>стали школы № 13 и 45, призерами – 22 и </a:t>
            </a:r>
            <a:r>
              <a:rPr lang="ru-RU" sz="2400" dirty="0" smtClean="0"/>
              <a:t>38</a:t>
            </a:r>
            <a:endParaRPr lang="ru-RU" sz="2400" dirty="0"/>
          </a:p>
        </p:txBody>
      </p:sp>
      <p:sp>
        <p:nvSpPr>
          <p:cNvPr id="14" name="Объект 9"/>
          <p:cNvSpPr txBox="1">
            <a:spLocks/>
          </p:cNvSpPr>
          <p:nvPr/>
        </p:nvSpPr>
        <p:spPr bwMode="auto">
          <a:xfrm>
            <a:off x="125760" y="3274877"/>
            <a:ext cx="8892480" cy="2180454"/>
          </a:xfrm>
          <a:prstGeom prst="rect">
            <a:avLst/>
          </a:prstGeom>
          <a:ln>
            <a:solidFill>
              <a:schemeClr val="bg1"/>
            </a:solidFill>
          </a:ln>
          <a:scene3d>
            <a:camera prst="perspectiveAbove"/>
            <a:lightRig rig="threePt" dir="t"/>
          </a:scene3d>
          <a:ex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spcBef>
                <a:spcPts val="0"/>
              </a:spcBef>
            </a:pPr>
            <a:r>
              <a:rPr lang="ru-RU" sz="2400" dirty="0" smtClean="0"/>
              <a:t>Конкурс </a:t>
            </a:r>
            <a:r>
              <a:rPr lang="ru-RU" sz="2400" b="1" dirty="0">
                <a:solidFill>
                  <a:srgbClr val="FF0000"/>
                </a:solidFill>
              </a:rPr>
              <a:t>«Лучший школьный музей воинской славы</a:t>
            </a:r>
            <a:r>
              <a:rPr lang="ru-RU" sz="2400" b="1" dirty="0" smtClean="0">
                <a:solidFill>
                  <a:srgbClr val="FF0000"/>
                </a:solidFill>
              </a:rPr>
              <a:t>» </a:t>
            </a:r>
            <a:r>
              <a:rPr lang="ru-RU" sz="2400" dirty="0" smtClean="0"/>
              <a:t>(орг. Законодательное </a:t>
            </a:r>
            <a:r>
              <a:rPr lang="ru-RU" sz="2400" dirty="0"/>
              <a:t>Собрание Калужской области) </a:t>
            </a:r>
            <a:r>
              <a:rPr lang="ru-RU" sz="2400" dirty="0" smtClean="0"/>
              <a:t>– </a:t>
            </a:r>
          </a:p>
          <a:p>
            <a:pPr indent="0" algn="just">
              <a:spcBef>
                <a:spcPts val="0"/>
              </a:spcBef>
              <a:buNone/>
            </a:pPr>
            <a:r>
              <a:rPr lang="ru-RU" sz="2400" dirty="0" smtClean="0"/>
              <a:t>12 </a:t>
            </a:r>
            <a:r>
              <a:rPr lang="ru-RU" sz="2400" dirty="0"/>
              <a:t>участников </a:t>
            </a:r>
            <a:r>
              <a:rPr lang="ru-RU" sz="1800" dirty="0"/>
              <a:t>(МБОУ № 5, 12, 13, 15, 19, 22, 25, 36, 38, 45, 47, </a:t>
            </a:r>
            <a:r>
              <a:rPr lang="ru-RU" sz="1800" dirty="0" smtClean="0"/>
              <a:t>48);</a:t>
            </a:r>
            <a:endParaRPr lang="ru-RU" sz="2400" dirty="0" smtClean="0"/>
          </a:p>
          <a:p>
            <a:r>
              <a:rPr lang="ru-RU" sz="2400" dirty="0" smtClean="0"/>
              <a:t>Конкурс </a:t>
            </a:r>
            <a:r>
              <a:rPr lang="ru-RU" sz="2400" b="1" dirty="0">
                <a:solidFill>
                  <a:srgbClr val="FF0000"/>
                </a:solidFill>
              </a:rPr>
              <a:t>«Знать, чтобы помнить</a:t>
            </a:r>
            <a:r>
              <a:rPr lang="ru-RU" sz="2400" b="1" dirty="0" smtClean="0">
                <a:solidFill>
                  <a:srgbClr val="FF0000"/>
                </a:solidFill>
              </a:rPr>
              <a:t>» </a:t>
            </a:r>
            <a:r>
              <a:rPr lang="ru-RU" sz="2400" dirty="0" smtClean="0">
                <a:solidFill>
                  <a:schemeClr val="tx1"/>
                </a:solidFill>
              </a:rPr>
              <a:t>(орг. партия </a:t>
            </a:r>
            <a:r>
              <a:rPr lang="ru-RU" sz="2400" dirty="0">
                <a:solidFill>
                  <a:schemeClr val="tx1"/>
                </a:solidFill>
              </a:rPr>
              <a:t>«Единая Россия</a:t>
            </a:r>
            <a:r>
              <a:rPr lang="ru-RU" sz="2400" dirty="0" smtClean="0">
                <a:solidFill>
                  <a:schemeClr val="tx1"/>
                </a:solidFill>
              </a:rPr>
              <a:t>») </a:t>
            </a:r>
            <a:r>
              <a:rPr lang="ru-RU" sz="2400" dirty="0" smtClean="0"/>
              <a:t>-14 </a:t>
            </a:r>
            <a:r>
              <a:rPr lang="ru-RU" sz="2400" dirty="0"/>
              <a:t>участников </a:t>
            </a:r>
            <a:r>
              <a:rPr lang="ru-RU" sz="1800" dirty="0"/>
              <a:t>(МБОУ № 1, 3, 5, 13, 15, 19, 25, 31, 35, 38, 44, 45, 49, 51)</a:t>
            </a:r>
            <a:endParaRPr lang="ru-RU" sz="2400" dirty="0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5AF8201-6A8B-4C51-A643-F0B45DCF8FE5}" type="slidenum">
              <a:rPr lang="ru-RU" smtClean="0"/>
              <a:pPr>
                <a:defRPr/>
              </a:pPr>
              <a:t>13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5979442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287524" y="5085184"/>
            <a:ext cx="8568952" cy="64633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ru-RU" dirty="0"/>
              <a:t>26 </a:t>
            </a:r>
            <a:r>
              <a:rPr lang="ru-RU" dirty="0" smtClean="0"/>
              <a:t>школ (№ </a:t>
            </a:r>
            <a:r>
              <a:rPr lang="ru-RU" dirty="0"/>
              <a:t>1, 2, 3, 7, 9, 11, 13, 13 (В), 15, 16, 17, 19, 21, 22, 23, 24, 25, 26, 30, 33, 36, 37, 44, 48, 49, 50, </a:t>
            </a:r>
            <a:r>
              <a:rPr lang="ru-RU" dirty="0" smtClean="0"/>
              <a:t>51)</a:t>
            </a:r>
            <a:endParaRPr lang="ru-RU" dirty="0"/>
          </a:p>
        </p:txBody>
      </p:sp>
      <p:pic>
        <p:nvPicPr>
          <p:cNvPr id="1026" name="Picture 2" descr="D:\!Данные пользователя\Рабочий стол\лого 2.jp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214123"/>
            <a:ext cx="1691680" cy="12687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pic>
        <p:nvPicPr>
          <p:cNvPr id="2" name="Объект 1"/>
          <p:cNvPicPr>
            <a:picLocks noGrp="1" noChangeAspect="1"/>
          </p:cNvPicPr>
          <p:nvPr>
            <p:ph sz="half" idx="1"/>
          </p:nvPr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2176760"/>
            <a:ext cx="4038600" cy="2692400"/>
          </a:xfrm>
        </p:spPr>
      </p:pic>
      <p:pic>
        <p:nvPicPr>
          <p:cNvPr id="3" name="Объект 2"/>
          <p:cNvPicPr>
            <a:picLocks noGrp="1" noChangeAspect="1"/>
          </p:cNvPicPr>
          <p:nvPr>
            <p:ph sz="half" idx="2"/>
          </p:nvPr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48200" y="2176760"/>
            <a:ext cx="4038600" cy="2692400"/>
          </a:xfrm>
        </p:spPr>
      </p:pic>
      <p:sp>
        <p:nvSpPr>
          <p:cNvPr id="13" name="TextBox 8"/>
          <p:cNvSpPr txBox="1">
            <a:spLocks noChangeArrowheads="1"/>
          </p:cNvSpPr>
          <p:nvPr/>
        </p:nvSpPr>
        <p:spPr bwMode="auto">
          <a:xfrm>
            <a:off x="1700064" y="419671"/>
            <a:ext cx="7475685" cy="461665"/>
          </a:xfrm>
          <a:prstGeom prst="rect">
            <a:avLst/>
          </a:prstGeom>
          <a:ln>
            <a:solidFill>
              <a:srgbClr val="3C9FD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ru-RU" altLang="ru-RU" sz="2400" b="1" dirty="0"/>
              <a:t>Об итогах Года защитника Отечества </a:t>
            </a:r>
            <a:endParaRPr lang="ru-RU" altLang="ru-RU" sz="2400" b="1" dirty="0" smtClean="0"/>
          </a:p>
        </p:txBody>
      </p:sp>
      <p:sp>
        <p:nvSpPr>
          <p:cNvPr id="12" name="Прямоугольник 11"/>
          <p:cNvSpPr/>
          <p:nvPr/>
        </p:nvSpPr>
        <p:spPr>
          <a:xfrm>
            <a:off x="255762" y="5805264"/>
            <a:ext cx="8632476" cy="64633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ru-RU" dirty="0" smtClean="0"/>
              <a:t>Победители: МБОУ </a:t>
            </a:r>
            <a:r>
              <a:rPr lang="ru-RU" dirty="0"/>
              <a:t>№ 7, 15, </a:t>
            </a:r>
            <a:r>
              <a:rPr lang="ru-RU" dirty="0" smtClean="0"/>
              <a:t>17; II </a:t>
            </a:r>
            <a:r>
              <a:rPr lang="ru-RU" dirty="0"/>
              <a:t>место заняли школы № 13, 24, </a:t>
            </a:r>
            <a:r>
              <a:rPr lang="ru-RU" dirty="0" smtClean="0"/>
              <a:t>48; III </a:t>
            </a:r>
            <a:r>
              <a:rPr lang="ru-RU" dirty="0"/>
              <a:t>место – МБОУ № 9, 22, 30, </a:t>
            </a:r>
            <a:r>
              <a:rPr lang="ru-RU" dirty="0" smtClean="0"/>
              <a:t>44</a:t>
            </a:r>
            <a:endParaRPr lang="ru-RU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1439652" y="1475492"/>
            <a:ext cx="6264696" cy="369332"/>
          </a:xfrm>
          <a:prstGeom prst="rect">
            <a:avLst/>
          </a:prstGeom>
          <a:solidFill>
            <a:srgbClr val="3C9FD0"/>
          </a:solidFill>
          <a:ln>
            <a:solidFill>
              <a:srgbClr val="3C9FD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ru-RU" dirty="0"/>
              <a:t>Городской </a:t>
            </a:r>
            <a:r>
              <a:rPr lang="ru-RU" b="1" dirty="0"/>
              <a:t>конкурс литературно-музыкальных </a:t>
            </a:r>
            <a:r>
              <a:rPr lang="ru-RU" b="1" dirty="0" smtClean="0"/>
              <a:t>композиций</a:t>
            </a:r>
            <a:endParaRPr lang="ru-RU" dirty="0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5AF8201-6A8B-4C51-A643-F0B45DCF8FE5}" type="slidenum">
              <a:rPr lang="ru-RU" smtClean="0"/>
              <a:pPr>
                <a:defRPr/>
              </a:pPr>
              <a:t>14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2856883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4499992" y="5951021"/>
            <a:ext cx="4572000" cy="646331"/>
          </a:xfrm>
          <a:prstGeom prst="rect">
            <a:avLst/>
          </a:prstGeom>
          <a:solidFill>
            <a:srgbClr val="3C9FD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dirty="0"/>
              <a:t>II</a:t>
            </a:r>
            <a:r>
              <a:rPr lang="ru-RU" dirty="0"/>
              <a:t> Городской патриотический бал, посвященный Дню Победы</a:t>
            </a:r>
          </a:p>
        </p:txBody>
      </p:sp>
      <p:pic>
        <p:nvPicPr>
          <p:cNvPr id="1026" name="Picture 2" descr="D:\!Данные пользователя\Рабочий стол\лого 2.jp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214123"/>
            <a:ext cx="1691680" cy="12687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Объект 1"/>
          <p:cNvPicPr>
            <a:picLocks noGrp="1" noChangeAspect="1"/>
          </p:cNvPicPr>
          <p:nvPr>
            <p:ph sz="half" idx="1"/>
          </p:nvPr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95992" y="3465272"/>
            <a:ext cx="3618000" cy="2412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" name="Объект 2"/>
          <p:cNvPicPr>
            <a:picLocks noGrp="1" noChangeAspect="1"/>
          </p:cNvPicPr>
          <p:nvPr>
            <p:ph sz="half" idx="2"/>
          </p:nvPr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7754" y="1354409"/>
            <a:ext cx="3534206" cy="265065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3" name="TextBox 8"/>
          <p:cNvSpPr txBox="1">
            <a:spLocks noChangeArrowheads="1"/>
          </p:cNvSpPr>
          <p:nvPr/>
        </p:nvSpPr>
        <p:spPr bwMode="auto">
          <a:xfrm>
            <a:off x="1700064" y="419671"/>
            <a:ext cx="7475685" cy="461665"/>
          </a:xfrm>
          <a:prstGeom prst="rect">
            <a:avLst/>
          </a:prstGeom>
          <a:ln>
            <a:solidFill>
              <a:srgbClr val="3C9FD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ru-RU" altLang="ru-RU" sz="2400" b="1" dirty="0"/>
              <a:t>Об итогах Года защитника Отечества </a:t>
            </a:r>
            <a:endParaRPr lang="ru-RU" altLang="ru-RU" sz="2400" b="1" dirty="0" smtClean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9552" y="4053068"/>
            <a:ext cx="3779999" cy="2520000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95992" y="1017000"/>
            <a:ext cx="3618000" cy="2412000"/>
          </a:xfrm>
          <a:prstGeom prst="rect">
            <a:avLst/>
          </a:prstGeom>
        </p:spPr>
      </p:pic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5AF8201-6A8B-4C51-A643-F0B45DCF8FE5}" type="slidenum">
              <a:rPr lang="ru-RU" smtClean="0"/>
              <a:pPr>
                <a:defRPr/>
              </a:pPr>
              <a:t>15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3415235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!Данные пользователя\Рабочий стол\лого 2.jp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214123"/>
            <a:ext cx="1691680" cy="12687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3" name="TextBox 8"/>
          <p:cNvSpPr txBox="1">
            <a:spLocks noChangeArrowheads="1"/>
          </p:cNvSpPr>
          <p:nvPr/>
        </p:nvSpPr>
        <p:spPr bwMode="auto">
          <a:xfrm>
            <a:off x="1700064" y="419671"/>
            <a:ext cx="7475685" cy="461665"/>
          </a:xfrm>
          <a:prstGeom prst="rect">
            <a:avLst/>
          </a:prstGeom>
          <a:ln>
            <a:solidFill>
              <a:srgbClr val="3C9FD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ru-RU" altLang="ru-RU" sz="2400" b="1" dirty="0"/>
              <a:t>Об итогах Года защитника Отечества </a:t>
            </a:r>
            <a:endParaRPr lang="ru-RU" altLang="ru-RU" sz="2400" b="1" dirty="0" smtClean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7544" y="4507185"/>
            <a:ext cx="2397502" cy="180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Объект 6"/>
          <p:cNvPicPr>
            <a:picLocks noGrp="1" noChangeAspect="1"/>
          </p:cNvPicPr>
          <p:nvPr>
            <p:ph sz="half" idx="2"/>
          </p:nvPr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42687" y="4507185"/>
            <a:ext cx="2400000" cy="180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3598" y="1360987"/>
            <a:ext cx="3600000" cy="270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92480" y="1360987"/>
            <a:ext cx="4800000" cy="270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5AF8201-6A8B-4C51-A643-F0B45DCF8FE5}" type="slidenum">
              <a:rPr lang="ru-RU" smtClean="0"/>
              <a:pPr>
                <a:defRPr/>
              </a:pPr>
              <a:t>16</a:t>
            </a:fld>
            <a:endParaRPr lang="ru-RU" dirty="0"/>
          </a:p>
        </p:txBody>
      </p:sp>
      <p:pic>
        <p:nvPicPr>
          <p:cNvPr id="20" name="Рисунок 1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3867" y="4507185"/>
            <a:ext cx="3199999" cy="180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45116169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!Данные пользователя\Рабочий стол\лого 2.jp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214123"/>
            <a:ext cx="1691680" cy="12687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3" name="TextBox 8"/>
          <p:cNvSpPr txBox="1">
            <a:spLocks noChangeArrowheads="1"/>
          </p:cNvSpPr>
          <p:nvPr/>
        </p:nvSpPr>
        <p:spPr bwMode="auto">
          <a:xfrm>
            <a:off x="1700064" y="419671"/>
            <a:ext cx="7475685" cy="461665"/>
          </a:xfrm>
          <a:prstGeom prst="rect">
            <a:avLst/>
          </a:prstGeom>
          <a:ln>
            <a:solidFill>
              <a:srgbClr val="3C9FD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ru-RU" altLang="ru-RU" sz="2400" b="1" dirty="0"/>
              <a:t>Об итогах Года защитника Отечества </a:t>
            </a:r>
            <a:endParaRPr lang="ru-RU" altLang="ru-RU" sz="2400" b="1" dirty="0" smtClean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76056" y="1340768"/>
            <a:ext cx="3840000" cy="288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51520" y="1340768"/>
            <a:ext cx="4577891" cy="288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5AF8201-6A8B-4C51-A643-F0B45DCF8FE5}" type="slidenum">
              <a:rPr lang="ru-RU" smtClean="0"/>
              <a:pPr>
                <a:defRPr/>
              </a:pPr>
              <a:t>17</a:t>
            </a:fld>
            <a:endParaRPr lang="ru-RU" dirty="0"/>
          </a:p>
        </p:txBody>
      </p:sp>
      <p:pic>
        <p:nvPicPr>
          <p:cNvPr id="18" name="Рисунок 17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88462" y="4509320"/>
            <a:ext cx="2400000" cy="180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9231" y="4509320"/>
            <a:ext cx="1350000" cy="180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04133" y="4509320"/>
            <a:ext cx="1470638" cy="180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57693" y="4509320"/>
            <a:ext cx="2577209" cy="180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69174486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!Данные пользователя\Рабочий стол\лого 2.jp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214123"/>
            <a:ext cx="1691680" cy="12687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5AF8201-6A8B-4C51-A643-F0B45DCF8FE5}" type="slidenum">
              <a:rPr lang="ru-RU" smtClean="0"/>
              <a:pPr>
                <a:defRPr/>
              </a:pPr>
              <a:t>18</a:t>
            </a:fld>
            <a:endParaRPr lang="ru-RU"/>
          </a:p>
        </p:txBody>
      </p:sp>
      <p:sp>
        <p:nvSpPr>
          <p:cNvPr id="13" name="TextBox 8"/>
          <p:cNvSpPr txBox="1">
            <a:spLocks noChangeArrowheads="1"/>
          </p:cNvSpPr>
          <p:nvPr/>
        </p:nvSpPr>
        <p:spPr bwMode="auto">
          <a:xfrm>
            <a:off x="1700064" y="419671"/>
            <a:ext cx="7475685" cy="461665"/>
          </a:xfrm>
          <a:prstGeom prst="rect">
            <a:avLst/>
          </a:prstGeom>
          <a:ln>
            <a:solidFill>
              <a:srgbClr val="3C9FD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ru-RU" altLang="ru-RU" sz="2400" b="1" dirty="0"/>
              <a:t>Об итогах Года защитника Отечества </a:t>
            </a:r>
            <a:endParaRPr lang="ru-RU" altLang="ru-RU" sz="2400" b="1" dirty="0" smtClean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42384" y="1196752"/>
            <a:ext cx="3186000" cy="424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19" name="Группа 18"/>
          <p:cNvGrpSpPr/>
          <p:nvPr/>
        </p:nvGrpSpPr>
        <p:grpSpPr>
          <a:xfrm>
            <a:off x="971760" y="5589240"/>
            <a:ext cx="7425877" cy="1080000"/>
            <a:chOff x="971760" y="5589240"/>
            <a:chExt cx="7425877" cy="1080000"/>
          </a:xfrm>
        </p:grpSpPr>
        <p:pic>
          <p:nvPicPr>
            <p:cNvPr id="14" name="Рисунок 13"/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189619" y="5589240"/>
              <a:ext cx="1517453" cy="1080000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15" name="Рисунок 14"/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876256" y="5589240"/>
              <a:ext cx="1521381" cy="1080000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16" name="Рисунок 15"/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580946" y="5589240"/>
              <a:ext cx="1446025" cy="1080000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17" name="Рисунок 16"/>
            <p:cNvPicPr>
              <a:picLocks noChangeAspect="1"/>
            </p:cNvPicPr>
            <p:nvPr/>
          </p:nvPicPr>
          <p:blipFill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71760" y="5589240"/>
              <a:ext cx="1440000" cy="1080000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18" name="Рисунок 17"/>
            <p:cNvPicPr>
              <a:picLocks noChangeAspect="1"/>
            </p:cNvPicPr>
            <p:nvPr/>
          </p:nvPicPr>
          <p:blipFill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196157" y="5589240"/>
              <a:ext cx="824276" cy="1080000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</p:grpSp>
      <p:pic>
        <p:nvPicPr>
          <p:cNvPr id="20" name="Рисунок 19"/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31640" y="1196752"/>
            <a:ext cx="3186000" cy="424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835917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TextBox 4"/>
          <p:cNvSpPr txBox="1">
            <a:spLocks noChangeArrowheads="1"/>
          </p:cNvSpPr>
          <p:nvPr/>
        </p:nvSpPr>
        <p:spPr bwMode="auto">
          <a:xfrm>
            <a:off x="467544" y="2561972"/>
            <a:ext cx="5616624" cy="2677656"/>
          </a:xfrm>
          <a:prstGeom prst="rect">
            <a:avLst/>
          </a:prstGeom>
          <a:ln>
            <a:noFill/>
          </a:ln>
          <a:ex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ru-RU" sz="2800" dirty="0">
                <a:latin typeface="Palatino Linotype" pitchFamily="18" charset="0"/>
              </a:rPr>
              <a:t>Об итогах Года защитника Отечества </a:t>
            </a:r>
          </a:p>
          <a:p>
            <a:pPr algn="ctr" eaLnBrk="1" hangingPunct="1"/>
            <a:r>
              <a:rPr lang="ru-RU" sz="2800" dirty="0">
                <a:latin typeface="Palatino Linotype" pitchFamily="18" charset="0"/>
              </a:rPr>
              <a:t>в муниципальной системе образования </a:t>
            </a:r>
          </a:p>
          <a:p>
            <a:pPr algn="ctr" eaLnBrk="1" hangingPunct="1"/>
            <a:r>
              <a:rPr lang="ru-RU" sz="2800" dirty="0">
                <a:latin typeface="Palatino Linotype" pitchFamily="18" charset="0"/>
              </a:rPr>
              <a:t>городского округа города Калуги</a:t>
            </a:r>
            <a:endParaRPr lang="ru-RU" sz="2800" dirty="0">
              <a:latin typeface="Palatino Linotype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23528" y="581199"/>
            <a:ext cx="8496944" cy="615553"/>
          </a:xfrm>
          <a:prstGeom prst="rect">
            <a:avLst/>
          </a:prstGeom>
          <a:ln>
            <a:solidFill>
              <a:srgbClr val="3C9FD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defPPr>
              <a:defRPr lang="ru-RU"/>
            </a:defPPr>
            <a:lvl1pPr algn="ctr">
              <a:defRPr>
                <a:solidFill>
                  <a:schemeClr val="lt1"/>
                </a:solidFill>
                <a:latin typeface="+mn-lt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cs typeface="+mn-cs"/>
              </a:defRPr>
            </a:lvl9pPr>
          </a:lstStyle>
          <a:p>
            <a:r>
              <a:rPr lang="ru-RU" dirty="0" smtClean="0">
                <a:solidFill>
                  <a:schemeClr val="tx1"/>
                </a:solidFill>
              </a:rPr>
              <a:t>АДМИНИСТРАЦИЯ ГОРОДСКОГО </a:t>
            </a:r>
            <a:r>
              <a:rPr lang="ru-RU" dirty="0">
                <a:solidFill>
                  <a:schemeClr val="tx1"/>
                </a:solidFill>
              </a:rPr>
              <a:t>ОКРУГА ГОРОДА КАЛУГИ </a:t>
            </a:r>
          </a:p>
          <a:p>
            <a:r>
              <a:rPr lang="ru-RU" sz="1600" dirty="0" smtClean="0">
                <a:solidFill>
                  <a:schemeClr val="tx1"/>
                </a:solidFill>
              </a:rPr>
              <a:t>УПРАВЛЕНИЕ ОБРАЗОВАНИЯ ГОРОДА КАЛУГИ</a:t>
            </a:r>
            <a:endParaRPr lang="ru-RU" sz="1600" dirty="0">
              <a:solidFill>
                <a:schemeClr val="tx1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28184" y="2068345"/>
            <a:ext cx="2592288" cy="366491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66865369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35696" y="274638"/>
            <a:ext cx="6851104" cy="1143000"/>
          </a:xfrm>
        </p:spPr>
        <p:txBody>
          <a:bodyPr/>
          <a:lstStyle/>
          <a:p>
            <a:r>
              <a:rPr lang="ru-RU" dirty="0" smtClean="0"/>
              <a:t>Цель и задачи работы</a:t>
            </a:r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sz="half" idx="1"/>
          </p:nvPr>
        </p:nvSpPr>
        <p:spPr>
          <a:xfrm>
            <a:off x="4211960" y="1340768"/>
            <a:ext cx="4606069" cy="927103"/>
          </a:xfrm>
          <a:solidFill>
            <a:schemeClr val="bg1"/>
          </a:solidFill>
          <a:ln>
            <a:solidFill>
              <a:srgbClr val="FFFF99"/>
            </a:solidFill>
          </a:ln>
        </p:spPr>
        <p:txBody>
          <a:bodyPr/>
          <a:lstStyle/>
          <a:p>
            <a:pPr lvl="0"/>
            <a:r>
              <a:rPr lang="ru-RU" sz="1800" dirty="0" smtClean="0"/>
              <a:t>Воспитывать </a:t>
            </a:r>
            <a:r>
              <a:rPr lang="ru-RU" sz="1800" dirty="0"/>
              <a:t>чувство уважения к истории Отечества, его защитникам и чувство гордости за их </a:t>
            </a:r>
            <a:r>
              <a:rPr lang="ru-RU" sz="1800" dirty="0" smtClean="0"/>
              <a:t>подвиги</a:t>
            </a:r>
            <a:endParaRPr lang="ru-RU" sz="1800" dirty="0"/>
          </a:p>
        </p:txBody>
      </p:sp>
      <p:pic>
        <p:nvPicPr>
          <p:cNvPr id="4" name="Picture 2" descr="D:\!Данные пользователя\Рабочий стол\лого 2.jpg"/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23528" y="332657"/>
            <a:ext cx="1686907" cy="10801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0" name="Группа 9"/>
          <p:cNvGrpSpPr/>
          <p:nvPr/>
        </p:nvGrpSpPr>
        <p:grpSpPr>
          <a:xfrm>
            <a:off x="251520" y="1372271"/>
            <a:ext cx="3744416" cy="864096"/>
            <a:chOff x="539552" y="1484784"/>
            <a:chExt cx="3744416" cy="1152128"/>
          </a:xfrm>
          <a:solidFill>
            <a:srgbClr val="FFFF99"/>
          </a:solidFill>
        </p:grpSpPr>
        <p:sp>
          <p:nvSpPr>
            <p:cNvPr id="8" name="Прямоугольник 7"/>
            <p:cNvSpPr/>
            <p:nvPr/>
          </p:nvSpPr>
          <p:spPr>
            <a:xfrm>
              <a:off x="539552" y="1592796"/>
              <a:ext cx="3456384" cy="936104"/>
            </a:xfrm>
            <a:prstGeom prst="rect">
              <a:avLst/>
            </a:prstGeom>
            <a:grp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b="1" dirty="0">
                  <a:solidFill>
                    <a:schemeClr val="tx1"/>
                  </a:solidFill>
                </a:rPr>
                <a:t>Формирование патриотизма и гражданственности</a:t>
              </a:r>
              <a:r>
                <a:rPr lang="ru-RU" dirty="0">
                  <a:solidFill>
                    <a:schemeClr val="tx1"/>
                  </a:solidFill>
                </a:rPr>
                <a:t>:</a:t>
              </a:r>
            </a:p>
          </p:txBody>
        </p:sp>
        <p:sp>
          <p:nvSpPr>
            <p:cNvPr id="9" name="Нашивка 8"/>
            <p:cNvSpPr/>
            <p:nvPr/>
          </p:nvSpPr>
          <p:spPr>
            <a:xfrm>
              <a:off x="3635896" y="1484784"/>
              <a:ext cx="648072" cy="1152128"/>
            </a:xfrm>
            <a:prstGeom prst="chevron">
              <a:avLst/>
            </a:prstGeom>
            <a:grp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</p:grpSp>
      <p:grpSp>
        <p:nvGrpSpPr>
          <p:cNvPr id="11" name="Группа 10"/>
          <p:cNvGrpSpPr/>
          <p:nvPr/>
        </p:nvGrpSpPr>
        <p:grpSpPr>
          <a:xfrm>
            <a:off x="251520" y="2281372"/>
            <a:ext cx="3744416" cy="864096"/>
            <a:chOff x="539552" y="1484784"/>
            <a:chExt cx="3744416" cy="1152128"/>
          </a:xfrm>
          <a:effectLst>
            <a:innerShdw blurRad="63500" dist="50800" dir="8100000">
              <a:prstClr val="black">
                <a:alpha val="50000"/>
              </a:prstClr>
            </a:inn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</p:grpSpPr>
        <p:sp>
          <p:nvSpPr>
            <p:cNvPr id="12" name="Прямоугольник 11"/>
            <p:cNvSpPr/>
            <p:nvPr/>
          </p:nvSpPr>
          <p:spPr>
            <a:xfrm>
              <a:off x="539552" y="1592796"/>
              <a:ext cx="3456384" cy="936104"/>
            </a:xfrm>
            <a:prstGeom prst="rect">
              <a:avLst/>
            </a:prstGeom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b="1" dirty="0"/>
                <a:t>Связь поколений</a:t>
              </a:r>
              <a:r>
                <a:rPr lang="ru-RU" dirty="0"/>
                <a:t>:</a:t>
              </a:r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13" name="Нашивка 12"/>
            <p:cNvSpPr/>
            <p:nvPr/>
          </p:nvSpPr>
          <p:spPr>
            <a:xfrm>
              <a:off x="3635896" y="1484784"/>
              <a:ext cx="648072" cy="1152128"/>
            </a:xfrm>
            <a:prstGeom prst="chevron">
              <a:avLst/>
            </a:prstGeom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</p:grpSp>
      <p:grpSp>
        <p:nvGrpSpPr>
          <p:cNvPr id="31" name="Группа 30"/>
          <p:cNvGrpSpPr/>
          <p:nvPr/>
        </p:nvGrpSpPr>
        <p:grpSpPr>
          <a:xfrm>
            <a:off x="251520" y="3284984"/>
            <a:ext cx="3744416" cy="864096"/>
            <a:chOff x="251520" y="3573016"/>
            <a:chExt cx="3744416" cy="864096"/>
          </a:xfrm>
        </p:grpSpPr>
        <p:sp>
          <p:nvSpPr>
            <p:cNvPr id="18" name="Прямоугольник 17"/>
            <p:cNvSpPr/>
            <p:nvPr/>
          </p:nvSpPr>
          <p:spPr>
            <a:xfrm>
              <a:off x="251520" y="3654025"/>
              <a:ext cx="3456384" cy="702078"/>
            </a:xfrm>
            <a:prstGeom prst="rect">
              <a:avLst/>
            </a:prstGeom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b="1" dirty="0"/>
                <a:t>Воспитание </a:t>
              </a:r>
              <a:r>
                <a:rPr lang="ru-RU" b="1" dirty="0" smtClean="0"/>
                <a:t>ответственности:</a:t>
              </a:r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19" name="Нашивка 18"/>
            <p:cNvSpPr/>
            <p:nvPr/>
          </p:nvSpPr>
          <p:spPr>
            <a:xfrm>
              <a:off x="3347864" y="3573016"/>
              <a:ext cx="648072" cy="864096"/>
            </a:xfrm>
            <a:prstGeom prst="chevron">
              <a:avLst/>
            </a:prstGeom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</p:grpSp>
      <p:sp>
        <p:nvSpPr>
          <p:cNvPr id="23" name="Объект 4"/>
          <p:cNvSpPr>
            <a:spLocks noGrp="1"/>
          </p:cNvSpPr>
          <p:nvPr>
            <p:ph sz="half" idx="1"/>
          </p:nvPr>
        </p:nvSpPr>
        <p:spPr>
          <a:xfrm>
            <a:off x="4211960" y="2276872"/>
            <a:ext cx="4606069" cy="873097"/>
          </a:xfrm>
          <a:solidFill>
            <a:schemeClr val="bg1"/>
          </a:solidFill>
          <a:ln>
            <a:solidFill>
              <a:schemeClr val="accent5">
                <a:lumMod val="40000"/>
                <a:lumOff val="60000"/>
              </a:schemeClr>
            </a:solidFill>
          </a:ln>
        </p:spPr>
        <p:txBody>
          <a:bodyPr/>
          <a:lstStyle/>
          <a:p>
            <a:pPr lvl="0"/>
            <a:r>
              <a:rPr lang="ru-RU" sz="1800" dirty="0" smtClean="0"/>
              <a:t>Укреплять </a:t>
            </a:r>
            <a:r>
              <a:rPr lang="ru-RU" sz="1800" dirty="0"/>
              <a:t>связь между молодежью и ветеранами, передавая историческую память и </a:t>
            </a:r>
            <a:r>
              <a:rPr lang="ru-RU" sz="1800" dirty="0" smtClean="0"/>
              <a:t>опыт</a:t>
            </a:r>
            <a:r>
              <a:rPr lang="ru-RU" sz="1800" dirty="0"/>
              <a:t> </a:t>
            </a:r>
          </a:p>
        </p:txBody>
      </p:sp>
      <p:sp>
        <p:nvSpPr>
          <p:cNvPr id="25" name="Объект 4"/>
          <p:cNvSpPr>
            <a:spLocks noGrp="1"/>
          </p:cNvSpPr>
          <p:nvPr>
            <p:ph sz="half" idx="1"/>
          </p:nvPr>
        </p:nvSpPr>
        <p:spPr>
          <a:xfrm>
            <a:off x="4211960" y="3140968"/>
            <a:ext cx="4606069" cy="1152128"/>
          </a:xfrm>
          <a:solidFill>
            <a:schemeClr val="bg1"/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txBody>
          <a:bodyPr/>
          <a:lstStyle/>
          <a:p>
            <a:pPr lvl="0"/>
            <a:r>
              <a:rPr lang="ru-RU" sz="1800" dirty="0"/>
              <a:t>Формировать у учащихся понимание роли каждого гражданина в защите Родины и чувство ответственности за её будущее </a:t>
            </a:r>
          </a:p>
        </p:txBody>
      </p:sp>
      <p:grpSp>
        <p:nvGrpSpPr>
          <p:cNvPr id="30" name="Группа 29"/>
          <p:cNvGrpSpPr/>
          <p:nvPr/>
        </p:nvGrpSpPr>
        <p:grpSpPr>
          <a:xfrm>
            <a:off x="251520" y="4365104"/>
            <a:ext cx="8532440" cy="923330"/>
            <a:chOff x="251520" y="4617132"/>
            <a:chExt cx="8532440" cy="923330"/>
          </a:xfrm>
        </p:grpSpPr>
        <p:grpSp>
          <p:nvGrpSpPr>
            <p:cNvPr id="14" name="Группа 13"/>
            <p:cNvGrpSpPr/>
            <p:nvPr/>
          </p:nvGrpSpPr>
          <p:grpSpPr>
            <a:xfrm>
              <a:off x="251520" y="4646749"/>
              <a:ext cx="3744416" cy="864096"/>
              <a:chOff x="539552" y="1484784"/>
              <a:chExt cx="3744416" cy="1152128"/>
            </a:xfrm>
            <a:effectLst>
              <a:innerShdw blurRad="63500" dist="50800" dir="8100000">
                <a:prstClr val="black">
                  <a:alpha val="50000"/>
                </a:prstClr>
              </a:inn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</p:grpSpPr>
          <p:sp>
            <p:nvSpPr>
              <p:cNvPr id="15" name="Прямоугольник 14"/>
              <p:cNvSpPr/>
              <p:nvPr/>
            </p:nvSpPr>
            <p:spPr>
              <a:xfrm>
                <a:off x="539552" y="1592796"/>
                <a:ext cx="3456384" cy="936104"/>
              </a:xfrm>
              <a:prstGeom prst="rect">
                <a:avLst/>
              </a:prstGeom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p3d>
                <a:bevelT w="190500" h="38100"/>
              </a:sp3d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ru-RU" b="1" dirty="0"/>
                  <a:t>Популяризация истории</a:t>
                </a:r>
                <a:r>
                  <a:rPr lang="ru-RU" dirty="0"/>
                  <a:t>: </a:t>
                </a:r>
                <a:r>
                  <a:rPr lang="ru-RU" dirty="0" smtClean="0">
                    <a:solidFill>
                      <a:schemeClr val="tx1"/>
                    </a:solidFill>
                  </a:rPr>
                  <a:t>:</a:t>
                </a:r>
                <a:endParaRPr lang="ru-RU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6" name="Нашивка 15"/>
              <p:cNvSpPr/>
              <p:nvPr/>
            </p:nvSpPr>
            <p:spPr>
              <a:xfrm>
                <a:off x="3635896" y="1484784"/>
                <a:ext cx="648072" cy="1152128"/>
              </a:xfrm>
              <a:prstGeom prst="chevron">
                <a:avLst/>
              </a:prstGeom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p3d>
                <a:bevelT w="190500" h="38100"/>
              </a:sp3d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ru-RU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26" name="Прямоугольник 25"/>
            <p:cNvSpPr/>
            <p:nvPr/>
          </p:nvSpPr>
          <p:spPr>
            <a:xfrm>
              <a:off x="4211960" y="4617132"/>
              <a:ext cx="4572000" cy="923330"/>
            </a:xfrm>
            <a:prstGeom prst="rect">
              <a:avLst/>
            </a:prstGeom>
            <a:ln>
              <a:solidFill>
                <a:schemeClr val="accent3">
                  <a:lumMod val="40000"/>
                  <a:lumOff val="60000"/>
                </a:schemeClr>
              </a:solidFill>
            </a:ln>
          </p:spPr>
          <p:txBody>
            <a:bodyPr>
              <a:spAutoFit/>
            </a:bodyPr>
            <a:lstStyle/>
            <a:p>
              <a:r>
                <a:rPr lang="ru-RU" dirty="0"/>
                <a:t>Формировать у учащихся понимание роли каждого гражданина в защите Родины и чувство ответственности за её будущее</a:t>
              </a:r>
            </a:p>
          </p:txBody>
        </p:sp>
      </p:grpSp>
      <p:sp>
        <p:nvSpPr>
          <p:cNvPr id="28" name="Прямоугольник 27"/>
          <p:cNvSpPr/>
          <p:nvPr/>
        </p:nvSpPr>
        <p:spPr>
          <a:xfrm>
            <a:off x="4067944" y="5373216"/>
            <a:ext cx="4968552" cy="1152129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ru-RU" sz="1050" b="1" dirty="0" smtClean="0">
                <a:solidFill>
                  <a:schemeClr val="tx1"/>
                </a:solidFill>
              </a:rPr>
              <a:t>- мероприятия</a:t>
            </a:r>
            <a:r>
              <a:rPr lang="ru-RU" sz="1050" b="1" dirty="0">
                <a:solidFill>
                  <a:schemeClr val="tx1"/>
                </a:solidFill>
              </a:rPr>
              <a:t>: </a:t>
            </a:r>
            <a:r>
              <a:rPr lang="ru-RU" sz="1050" dirty="0">
                <a:solidFill>
                  <a:schemeClr val="tx1"/>
                </a:solidFill>
              </a:rPr>
              <a:t>Уроки мужества, конкурсы, фестивали, выставки, кинолектории и исторические </a:t>
            </a:r>
            <a:r>
              <a:rPr lang="ru-RU" sz="1050" dirty="0" smtClean="0">
                <a:solidFill>
                  <a:schemeClr val="tx1"/>
                </a:solidFill>
              </a:rPr>
              <a:t>реконструкции;</a:t>
            </a:r>
            <a:endParaRPr lang="ru-RU" sz="1050" dirty="0">
              <a:solidFill>
                <a:schemeClr val="tx1"/>
              </a:solidFill>
            </a:endParaRPr>
          </a:p>
          <a:p>
            <a:pPr lvl="0"/>
            <a:r>
              <a:rPr lang="ru-RU" sz="1050" b="1" dirty="0" smtClean="0">
                <a:solidFill>
                  <a:schemeClr val="tx1"/>
                </a:solidFill>
              </a:rPr>
              <a:t>- проекты</a:t>
            </a:r>
            <a:r>
              <a:rPr lang="ru-RU" sz="1050" b="1" dirty="0">
                <a:solidFill>
                  <a:schemeClr val="tx1"/>
                </a:solidFill>
              </a:rPr>
              <a:t>: </a:t>
            </a:r>
            <a:r>
              <a:rPr lang="ru-RU" sz="1050" dirty="0">
                <a:solidFill>
                  <a:schemeClr val="tx1"/>
                </a:solidFill>
              </a:rPr>
              <a:t>«Парта Героя», «</a:t>
            </a:r>
            <a:r>
              <a:rPr lang="ru-RU" sz="1050" dirty="0" err="1">
                <a:solidFill>
                  <a:schemeClr val="tx1"/>
                </a:solidFill>
              </a:rPr>
              <a:t>СВОи</a:t>
            </a:r>
            <a:r>
              <a:rPr lang="ru-RU" sz="1050" dirty="0">
                <a:solidFill>
                  <a:schemeClr val="tx1"/>
                </a:solidFill>
              </a:rPr>
              <a:t> герои</a:t>
            </a:r>
            <a:r>
              <a:rPr lang="ru-RU" sz="1050" dirty="0" smtClean="0">
                <a:solidFill>
                  <a:schemeClr val="tx1"/>
                </a:solidFill>
              </a:rPr>
              <a:t>» и </a:t>
            </a:r>
            <a:r>
              <a:rPr lang="ru-RU" sz="1050" dirty="0">
                <a:solidFill>
                  <a:schemeClr val="tx1"/>
                </a:solidFill>
              </a:rPr>
              <a:t>др</a:t>
            </a:r>
            <a:r>
              <a:rPr lang="ru-RU" sz="1050" dirty="0" smtClean="0">
                <a:solidFill>
                  <a:schemeClr val="tx1"/>
                </a:solidFill>
              </a:rPr>
              <a:t>.;</a:t>
            </a:r>
            <a:endParaRPr lang="ru-RU" sz="1050" dirty="0">
              <a:solidFill>
                <a:schemeClr val="tx1"/>
              </a:solidFill>
            </a:endParaRPr>
          </a:p>
          <a:p>
            <a:pPr lvl="0"/>
            <a:r>
              <a:rPr lang="ru-RU" sz="1050" b="1" dirty="0" smtClean="0">
                <a:solidFill>
                  <a:schemeClr val="tx1"/>
                </a:solidFill>
              </a:rPr>
              <a:t>- интерактивные </a:t>
            </a:r>
            <a:r>
              <a:rPr lang="ru-RU" sz="1050" b="1" dirty="0">
                <a:solidFill>
                  <a:schemeClr val="tx1"/>
                </a:solidFill>
              </a:rPr>
              <a:t>форматы: </a:t>
            </a:r>
            <a:r>
              <a:rPr lang="ru-RU" sz="1050" dirty="0">
                <a:solidFill>
                  <a:schemeClr val="tx1"/>
                </a:solidFill>
              </a:rPr>
              <a:t>военно-спортивные игры, квесты, мастер-классы по военной </a:t>
            </a:r>
            <a:r>
              <a:rPr lang="ru-RU" sz="1050" dirty="0" smtClean="0">
                <a:solidFill>
                  <a:schemeClr val="tx1"/>
                </a:solidFill>
              </a:rPr>
              <a:t>истории;</a:t>
            </a:r>
            <a:endParaRPr lang="ru-RU" sz="1050" dirty="0">
              <a:solidFill>
                <a:schemeClr val="tx1"/>
              </a:solidFill>
            </a:endParaRPr>
          </a:p>
          <a:p>
            <a:pPr lvl="0"/>
            <a:r>
              <a:rPr lang="ru-RU" sz="1050" b="1" dirty="0" smtClean="0">
                <a:solidFill>
                  <a:schemeClr val="tx1"/>
                </a:solidFill>
              </a:rPr>
              <a:t>- взаимодействие</a:t>
            </a:r>
            <a:r>
              <a:rPr lang="ru-RU" sz="1050" b="1" dirty="0">
                <a:solidFill>
                  <a:schemeClr val="tx1"/>
                </a:solidFill>
              </a:rPr>
              <a:t>: </a:t>
            </a:r>
            <a:r>
              <a:rPr lang="ru-RU" sz="1050" dirty="0">
                <a:solidFill>
                  <a:schemeClr val="tx1"/>
                </a:solidFill>
              </a:rPr>
              <a:t>с ветеранскими организациями и военно-патриотическими </a:t>
            </a:r>
            <a:r>
              <a:rPr lang="ru-RU" sz="1050" dirty="0" smtClean="0">
                <a:solidFill>
                  <a:schemeClr val="tx1"/>
                </a:solidFill>
              </a:rPr>
              <a:t>клубами</a:t>
            </a:r>
            <a:endParaRPr lang="ru-RU" sz="1050" dirty="0">
              <a:solidFill>
                <a:schemeClr val="tx1"/>
              </a:solidFill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107504" y="5517232"/>
            <a:ext cx="4032448" cy="76944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ctr" eaLnBrk="0" hangingPunct="0"/>
            <a:r>
              <a:rPr lang="ru-RU" sz="4400" dirty="0">
                <a:latin typeface="+mj-lt"/>
                <a:ea typeface="+mj-ea"/>
                <a:cs typeface="+mj-cs"/>
              </a:rPr>
              <a:t>Формы </a:t>
            </a:r>
            <a:r>
              <a:rPr lang="ru-RU" sz="4400" dirty="0" smtClean="0">
                <a:latin typeface="+mj-lt"/>
                <a:ea typeface="+mj-ea"/>
                <a:cs typeface="+mj-cs"/>
              </a:rPr>
              <a:t>работы:</a:t>
            </a:r>
            <a:endParaRPr lang="ru-RU" sz="4400" dirty="0">
              <a:latin typeface="+mj-lt"/>
              <a:ea typeface="+mj-ea"/>
              <a:cs typeface="+mj-cs"/>
            </a:endParaRPr>
          </a:p>
        </p:txBody>
      </p:sp>
      <p:sp>
        <p:nvSpPr>
          <p:cNvPr id="33" name="Номер слайда 3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5AF8201-6A8B-4C51-A643-F0B45DCF8FE5}" type="slidenum">
              <a:rPr lang="ru-RU" smtClean="0"/>
              <a:pPr>
                <a:defRPr/>
              </a:pPr>
              <a:t>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9069209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8"/>
          <p:cNvSpPr txBox="1">
            <a:spLocks noChangeArrowheads="1"/>
          </p:cNvSpPr>
          <p:nvPr/>
        </p:nvSpPr>
        <p:spPr bwMode="auto">
          <a:xfrm>
            <a:off x="1547664" y="447055"/>
            <a:ext cx="7475685" cy="461665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ru-RU" altLang="ru-RU" sz="2400" b="1" dirty="0"/>
              <a:t>Об итогах Года защитника Отечества </a:t>
            </a:r>
            <a:endParaRPr lang="ru-RU" altLang="ru-RU" sz="2400" b="1" dirty="0" smtClean="0"/>
          </a:p>
        </p:txBody>
      </p:sp>
      <p:pic>
        <p:nvPicPr>
          <p:cNvPr id="1026" name="Picture 2" descr="D:\!Данные пользователя\Рабочий стол\лого 2.jp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288032"/>
            <a:ext cx="1691680" cy="12687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Объект 9"/>
          <p:cNvPicPr>
            <a:picLocks noGrp="1" noChangeAspect="1"/>
          </p:cNvPicPr>
          <p:nvPr>
            <p:ph sz="half" idx="1"/>
          </p:nvPr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3528" y="3798421"/>
            <a:ext cx="4038600" cy="26924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Объект 7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3629000"/>
          </a:xfrm>
        </p:spPr>
        <p:txBody>
          <a:bodyPr/>
          <a:lstStyle/>
          <a:p>
            <a:endParaRPr lang="ru-RU" dirty="0" smtClean="0"/>
          </a:p>
          <a:p>
            <a:endParaRPr lang="ru-RU" dirty="0"/>
          </a:p>
        </p:txBody>
      </p:sp>
      <p:grpSp>
        <p:nvGrpSpPr>
          <p:cNvPr id="2" name="Группа 1"/>
          <p:cNvGrpSpPr/>
          <p:nvPr/>
        </p:nvGrpSpPr>
        <p:grpSpPr>
          <a:xfrm>
            <a:off x="4355976" y="4087391"/>
            <a:ext cx="4773438" cy="1656000"/>
            <a:chOff x="4355976" y="4087391"/>
            <a:chExt cx="4773438" cy="1656000"/>
          </a:xfrm>
        </p:grpSpPr>
        <p:sp>
          <p:nvSpPr>
            <p:cNvPr id="17" name="Овал 16"/>
            <p:cNvSpPr/>
            <p:nvPr/>
          </p:nvSpPr>
          <p:spPr>
            <a:xfrm>
              <a:off x="4355976" y="4087391"/>
              <a:ext cx="1440000" cy="1656000"/>
            </a:xfrm>
            <a:prstGeom prst="doubleWave">
              <a:avLst/>
            </a:prstGeom>
            <a:blipFill dpi="0" rotWithShape="1">
              <a:blip r:embed="rId5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" name="Овал 18"/>
            <p:cNvSpPr/>
            <p:nvPr/>
          </p:nvSpPr>
          <p:spPr>
            <a:xfrm>
              <a:off x="5796136" y="4087391"/>
              <a:ext cx="1656000" cy="1656000"/>
            </a:xfrm>
            <a:prstGeom prst="doubleWave">
              <a:avLst/>
            </a:prstGeom>
            <a:blipFill dpi="0" rotWithShape="1">
              <a:blip r:embed="rId6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" name="Овал 19"/>
            <p:cNvSpPr/>
            <p:nvPr/>
          </p:nvSpPr>
          <p:spPr>
            <a:xfrm>
              <a:off x="7365414" y="4087391"/>
              <a:ext cx="1764000" cy="1656000"/>
            </a:xfrm>
            <a:prstGeom prst="doubleWave">
              <a:avLst/>
            </a:prstGeom>
            <a:blipFill dpi="0" rotWithShape="1">
              <a:blip r:embed="rId7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1" name="Овал 20"/>
          <p:cNvSpPr/>
          <p:nvPr/>
        </p:nvSpPr>
        <p:spPr>
          <a:xfrm>
            <a:off x="0" y="1327334"/>
            <a:ext cx="2074738" cy="2327274"/>
          </a:xfrm>
          <a:prstGeom prst="doubleWave">
            <a:avLst/>
          </a:prstGeom>
          <a:blipFill dpi="0" rotWithShape="1"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Овал 21"/>
          <p:cNvSpPr/>
          <p:nvPr/>
        </p:nvSpPr>
        <p:spPr>
          <a:xfrm>
            <a:off x="2051720" y="1371965"/>
            <a:ext cx="2238012" cy="2238012"/>
          </a:xfrm>
          <a:prstGeom prst="doubleWave">
            <a:avLst/>
          </a:prstGeom>
          <a:blipFill dpi="0" rotWithShape="1"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Овал 22"/>
          <p:cNvSpPr/>
          <p:nvPr/>
        </p:nvSpPr>
        <p:spPr>
          <a:xfrm>
            <a:off x="4198692" y="1260201"/>
            <a:ext cx="2461540" cy="2461540"/>
          </a:xfrm>
          <a:prstGeom prst="doubleWave">
            <a:avLst/>
          </a:prstGeom>
          <a:blipFill dpi="0" rotWithShape="1">
            <a:blip r:embed="rId1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Овал 23"/>
          <p:cNvSpPr/>
          <p:nvPr/>
        </p:nvSpPr>
        <p:spPr>
          <a:xfrm>
            <a:off x="6584706" y="1193068"/>
            <a:ext cx="2595806" cy="2595806"/>
          </a:xfrm>
          <a:prstGeom prst="doubleWave">
            <a:avLst/>
          </a:prstGeom>
          <a:blipFill dpi="0" rotWithShape="1">
            <a:blip r:embed="rId1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4514096" y="5844490"/>
            <a:ext cx="4572000" cy="646331"/>
          </a:xfrm>
          <a:prstGeom prst="rect">
            <a:avLst/>
          </a:prstGeom>
          <a:solidFill>
            <a:srgbClr val="3C9FD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ru-RU" b="1" dirty="0" smtClean="0"/>
              <a:t>355 </a:t>
            </a:r>
            <a:r>
              <a:rPr lang="ru-RU" b="1" dirty="0"/>
              <a:t>патриотических объединений, </a:t>
            </a:r>
            <a:endParaRPr lang="ru-RU" b="1" dirty="0" smtClean="0"/>
          </a:p>
          <a:p>
            <a:pPr algn="ctr">
              <a:defRPr/>
            </a:pPr>
            <a:r>
              <a:rPr lang="ru-RU" b="1" dirty="0" smtClean="0"/>
              <a:t>более </a:t>
            </a:r>
            <a:r>
              <a:rPr lang="ru-RU" b="1" dirty="0"/>
              <a:t>15 тысяч учащихся</a:t>
            </a:r>
            <a:endParaRPr lang="ru-RU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5AF8201-6A8B-4C51-A643-F0B45DCF8FE5}" type="slidenum">
              <a:rPr lang="ru-RU" smtClean="0"/>
              <a:pPr>
                <a:defRPr/>
              </a:pPr>
              <a:t>3</a:t>
            </a:fld>
            <a:endParaRPr lang="ru-RU" dirty="0"/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accel="4000" decel="4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5000" fill="hold"/>
                                        <p:tgtEl>
                                          <p:spTgt spid="1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53" presetClass="exit" presetSubtype="32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 calcmode="lin" valueType="num">
                                      <p:cBhvr>
                                        <p:cTn id="8" dur="5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" dur="5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3124200" y="5576847"/>
            <a:ext cx="2895600" cy="365125"/>
          </a:xfrm>
        </p:spPr>
        <p:txBody>
          <a:bodyPr/>
          <a:lstStyle/>
          <a:p>
            <a:pPr>
              <a:defRPr/>
            </a:pPr>
            <a:endParaRPr lang="ru-RU"/>
          </a:p>
        </p:txBody>
      </p:sp>
      <p:pic>
        <p:nvPicPr>
          <p:cNvPr id="12" name="Объект 11"/>
          <p:cNvPicPr>
            <a:picLocks noGrp="1" noChangeAspect="1"/>
          </p:cNvPicPr>
          <p:nvPr>
            <p:ph sz="half" idx="1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04448" y="3065769"/>
            <a:ext cx="3600000" cy="16593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3" name="TextBox 8"/>
          <p:cNvSpPr txBox="1">
            <a:spLocks noChangeArrowheads="1"/>
          </p:cNvSpPr>
          <p:nvPr/>
        </p:nvSpPr>
        <p:spPr bwMode="auto">
          <a:xfrm>
            <a:off x="1844081" y="419671"/>
            <a:ext cx="7192416" cy="461665"/>
          </a:xfrm>
          <a:prstGeom prst="rect">
            <a:avLst/>
          </a:prstGeom>
          <a:ln>
            <a:solidFill>
              <a:srgbClr val="3C9FD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ru-RU" altLang="ru-RU" sz="2400" b="1" dirty="0"/>
              <a:t>Об итогах Года защитника Отечества </a:t>
            </a:r>
            <a:endParaRPr lang="ru-RU" altLang="ru-RU" sz="2400" b="1" dirty="0" smtClean="0"/>
          </a:p>
        </p:txBody>
      </p:sp>
      <p:pic>
        <p:nvPicPr>
          <p:cNvPr id="14" name="Picture 2" descr="D:\!Данные пользователя\Рабочий стол\лого 2.jpg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2400" y="260648"/>
            <a:ext cx="1691680" cy="12687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Объект 16"/>
          <p:cNvPicPr>
            <a:picLocks noGrp="1" noChangeAspect="1"/>
          </p:cNvPicPr>
          <p:nvPr>
            <p:ph sz="half" idx="2"/>
          </p:nvPr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482797" y="4895409"/>
            <a:ext cx="2553699" cy="172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802846" y="4895409"/>
            <a:ext cx="1288865" cy="172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760" y="4895409"/>
            <a:ext cx="2304000" cy="172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39254" y="4895409"/>
            <a:ext cx="1296000" cy="172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3528" y="1532348"/>
            <a:ext cx="4176464" cy="278322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>
          <a:xfrm>
            <a:off x="6876256" y="6258284"/>
            <a:ext cx="2133600" cy="365125"/>
          </a:xfrm>
        </p:spPr>
        <p:txBody>
          <a:bodyPr/>
          <a:lstStyle/>
          <a:p>
            <a:pPr>
              <a:defRPr/>
            </a:pPr>
            <a:fld id="{05AF8201-6A8B-4C51-A643-F0B45DCF8FE5}" type="slidenum">
              <a:rPr lang="ru-RU" smtClean="0"/>
              <a:pPr>
                <a:defRPr/>
              </a:pPr>
              <a:t>4</a:t>
            </a:fld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448" y="980728"/>
            <a:ext cx="3600000" cy="2025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9303" y="4895409"/>
            <a:ext cx="1296000" cy="172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54016238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Рисунок 19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88962" y="4437112"/>
            <a:ext cx="1566000" cy="208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26" name="Picture 2" descr="D:\!Данные пользователя\Рабочий стол\лого 2.jpg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214123"/>
            <a:ext cx="1691680" cy="12687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Объект 13"/>
          <p:cNvPicPr>
            <a:picLocks noGrp="1" noChangeAspect="1"/>
          </p:cNvPicPr>
          <p:nvPr>
            <p:ph sz="half" idx="2"/>
          </p:nvPr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44008" y="1340768"/>
            <a:ext cx="4032000" cy="3024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3" name="TextBox 8"/>
          <p:cNvSpPr txBox="1">
            <a:spLocks noChangeArrowheads="1"/>
          </p:cNvSpPr>
          <p:nvPr/>
        </p:nvSpPr>
        <p:spPr bwMode="auto">
          <a:xfrm>
            <a:off x="1700065" y="419671"/>
            <a:ext cx="7336432" cy="461665"/>
          </a:xfrm>
          <a:prstGeom prst="rect">
            <a:avLst/>
          </a:prstGeom>
          <a:ln>
            <a:solidFill>
              <a:srgbClr val="3C9FD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ru-RU" altLang="ru-RU" sz="2400" b="1" dirty="0"/>
              <a:t>Об итогах Года защитника Отечества </a:t>
            </a:r>
            <a:endParaRPr lang="ru-RU" altLang="ru-RU" sz="2400" b="1" dirty="0" smtClean="0"/>
          </a:p>
        </p:txBody>
      </p:sp>
      <p:pic>
        <p:nvPicPr>
          <p:cNvPr id="19" name="Объект 18"/>
          <p:cNvPicPr>
            <a:picLocks noGrp="1" noChangeAspect="1"/>
          </p:cNvPicPr>
          <p:nvPr>
            <p:ph sz="half" idx="1"/>
          </p:nvPr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1" y="1340768"/>
            <a:ext cx="4015271" cy="3024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5AF8201-6A8B-4C51-A643-F0B45DCF8FE5}" type="slidenum">
              <a:rPr lang="ru-RU" smtClean="0"/>
              <a:pPr>
                <a:defRPr/>
              </a:pPr>
              <a:t>5</a:t>
            </a:fld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496" y="4437112"/>
            <a:ext cx="3151695" cy="208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24504" y="4437112"/>
            <a:ext cx="2784000" cy="208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6733" y="4437112"/>
            <a:ext cx="1566000" cy="208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27870709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TextBox 8"/>
          <p:cNvSpPr txBox="1">
            <a:spLocks noChangeArrowheads="1"/>
          </p:cNvSpPr>
          <p:nvPr/>
        </p:nvSpPr>
        <p:spPr bwMode="auto">
          <a:xfrm>
            <a:off x="1844081" y="419671"/>
            <a:ext cx="7192416" cy="461665"/>
          </a:xfrm>
          <a:prstGeom prst="rect">
            <a:avLst/>
          </a:prstGeom>
          <a:ln>
            <a:solidFill>
              <a:srgbClr val="3C9FD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ru-RU" altLang="ru-RU" sz="2400" b="1" dirty="0"/>
              <a:t>Об итогах Года защитника Отечества </a:t>
            </a:r>
            <a:endParaRPr lang="ru-RU" altLang="ru-RU" sz="2400" b="1" dirty="0" smtClean="0"/>
          </a:p>
        </p:txBody>
      </p:sp>
      <p:pic>
        <p:nvPicPr>
          <p:cNvPr id="8" name="Picture 2" descr="D:\!Данные пользователя\Рабочий стол\лого 2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2400" y="260648"/>
            <a:ext cx="1691680" cy="12687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AutoShape 2" descr="https://i.oneme.ru/i?r=BTE2sh_eZW7g8kugOdIm2NotG4fQ5focXUeUw3LU1anFtVR2xXgkguii94MIksjH9sw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4644007" y="5590981"/>
            <a:ext cx="4248473" cy="646331"/>
          </a:xfrm>
          <a:prstGeom prst="rect">
            <a:avLst/>
          </a:prstGeom>
          <a:solidFill>
            <a:srgbClr val="3C9FD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ru-RU" b="1" dirty="0" smtClean="0"/>
              <a:t>Почетный караул у Вечного огня несут около 1000 школьников из 30 школы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5AF8201-6A8B-4C51-A643-F0B45DCF8FE5}" type="slidenum">
              <a:rPr lang="ru-RU" smtClean="0"/>
              <a:pPr>
                <a:defRPr/>
              </a:pPr>
              <a:t>6</a:t>
            </a:fld>
            <a:endParaRPr lang="ru-RU" dirty="0"/>
          </a:p>
        </p:txBody>
      </p:sp>
      <p:pic>
        <p:nvPicPr>
          <p:cNvPr id="3" name="Объект 2"/>
          <p:cNvPicPr>
            <a:picLocks noGrp="1" noChangeAspect="1"/>
          </p:cNvPicPr>
          <p:nvPr>
            <p:ph sz="half" idx="2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51248" y="2228131"/>
            <a:ext cx="3832503" cy="27654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Объект 8"/>
          <p:cNvPicPr>
            <a:picLocks noGrp="1" noChangeAspect="1"/>
          </p:cNvPicPr>
          <p:nvPr>
            <p:ph sz="half" idx="1"/>
          </p:nvPr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1852538"/>
            <a:ext cx="4038600" cy="351661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94350865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101571" y="-35858"/>
            <a:ext cx="9347143" cy="69297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TextBox 8"/>
          <p:cNvSpPr txBox="1">
            <a:spLocks noChangeArrowheads="1"/>
          </p:cNvSpPr>
          <p:nvPr/>
        </p:nvSpPr>
        <p:spPr bwMode="auto">
          <a:xfrm>
            <a:off x="1691680" y="419671"/>
            <a:ext cx="7484069" cy="461665"/>
          </a:xfrm>
          <a:prstGeom prst="rect">
            <a:avLst/>
          </a:prstGeom>
          <a:ln>
            <a:solidFill>
              <a:srgbClr val="3C9FD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ru-RU" altLang="ru-RU" sz="2400" b="1" dirty="0"/>
              <a:t>Об итогах Года защитника Отечества </a:t>
            </a:r>
            <a:endParaRPr lang="ru-RU" altLang="ru-RU" sz="2400" b="1" dirty="0" smtClean="0"/>
          </a:p>
        </p:txBody>
      </p:sp>
      <p:pic>
        <p:nvPicPr>
          <p:cNvPr id="8" name="Picture 2" descr="D:\!Данные пользователя\Рабочий стол\лого 2.jpg"/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60375" y="260648"/>
            <a:ext cx="1134340" cy="1056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AutoShape 2" descr="https://i.oneme.ru/i?r=BTE2sh_eZW7g8kugOdIm2NotG4fQ5focXUeUw3LU1anFtVR2xXgkguii94MIksjH9sw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4499992" y="6300028"/>
            <a:ext cx="4572000" cy="369332"/>
          </a:xfrm>
          <a:prstGeom prst="rect">
            <a:avLst/>
          </a:prstGeom>
          <a:solidFill>
            <a:srgbClr val="3C9FD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ru-RU" b="1" dirty="0" smtClean="0"/>
              <a:t>Волонтерская деятельность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5AF8201-6A8B-4C51-A643-F0B45DCF8FE5}" type="slidenum">
              <a:rPr lang="ru-RU" smtClean="0"/>
              <a:pPr>
                <a:defRPr/>
              </a:pPr>
              <a:t>7</a:t>
            </a:fld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half" idx="1"/>
          </p:nvPr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2761992" y="1757980"/>
            <a:ext cx="2395076" cy="1800000"/>
          </a:xfrm>
          <a:ln>
            <a:solidFill>
              <a:schemeClr val="bg1"/>
            </a:solidFill>
          </a:ln>
        </p:spPr>
      </p:pic>
      <p:pic>
        <p:nvPicPr>
          <p:cNvPr id="2050" name="Picture 2" descr="D:\документы_Михеева\я_старые документы до сент 2024\разное с 2019\2018\волонтеры 2018\ВОЛОНТЕРЫ_Центр Радуга\ВОЛОНТЕРЫ_Центр Радуга\Акция_Память наших сердец.JPG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3991" y="4149080"/>
            <a:ext cx="3456384" cy="2592288"/>
          </a:xfrm>
          <a:prstGeom prst="rect">
            <a:avLst/>
          </a:prstGeom>
          <a:noFill/>
          <a:ln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6444208" y="4376006"/>
            <a:ext cx="2400000" cy="1800000"/>
          </a:xfrm>
          <a:prstGeom prst="rect">
            <a:avLst/>
          </a:prstGeom>
          <a:ln>
            <a:solidFill>
              <a:schemeClr val="bg1"/>
            </a:solidFill>
          </a:ln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6311659" y="1757980"/>
            <a:ext cx="2427819" cy="1800000"/>
          </a:xfrm>
          <a:prstGeom prst="rect">
            <a:avLst/>
          </a:prstGeom>
          <a:ln>
            <a:solidFill>
              <a:schemeClr val="bg1"/>
            </a:solidFill>
          </a:ln>
        </p:spPr>
      </p:pic>
      <p:pic>
        <p:nvPicPr>
          <p:cNvPr id="15" name="Объект 14"/>
          <p:cNvPicPr>
            <a:picLocks noGrp="1" noChangeAspect="1"/>
          </p:cNvPicPr>
          <p:nvPr>
            <p:ph sz="half" idx="2"/>
          </p:nvPr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1650" y="1757980"/>
            <a:ext cx="2399999" cy="1800000"/>
          </a:xfrm>
          <a:ln>
            <a:solidFill>
              <a:schemeClr val="bg1"/>
            </a:solidFill>
          </a:ln>
        </p:spPr>
      </p:pic>
      <p:pic>
        <p:nvPicPr>
          <p:cNvPr id="2052" name="Picture 4" descr="D:\документы_Михеева\СБОРНИК 2025\п.4.2.7 Воспитание и соцализация 2025\фото 4.2.7 воспитание 2025\Новая папка\7 уборка воинских захоронений +.jpg"/>
          <p:cNvPicPr>
            <a:picLocks noChangeAspect="1" noChangeArrowheads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27411" y="1757980"/>
            <a:ext cx="1013906" cy="1800000"/>
          </a:xfrm>
          <a:prstGeom prst="rect">
            <a:avLst/>
          </a:prstGeom>
          <a:noFill/>
          <a:ln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3152936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!Данные пользователя\Рабочий стол\лого 2.jp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214123"/>
            <a:ext cx="1691680" cy="12687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5AF8201-6A8B-4C51-A643-F0B45DCF8FE5}" type="slidenum">
              <a:rPr lang="ru-RU" smtClean="0"/>
              <a:pPr>
                <a:defRPr/>
              </a:pPr>
              <a:t>8</a:t>
            </a:fld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49359" y="1772816"/>
            <a:ext cx="3401256" cy="223207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3" name="TextBox 8"/>
          <p:cNvSpPr txBox="1">
            <a:spLocks noChangeArrowheads="1"/>
          </p:cNvSpPr>
          <p:nvPr/>
        </p:nvSpPr>
        <p:spPr bwMode="auto">
          <a:xfrm>
            <a:off x="1700064" y="419671"/>
            <a:ext cx="7475685" cy="461665"/>
          </a:xfrm>
          <a:prstGeom prst="rect">
            <a:avLst/>
          </a:prstGeom>
          <a:ln>
            <a:solidFill>
              <a:srgbClr val="3C9FD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ru-RU" altLang="ru-RU" sz="2400" b="1" dirty="0"/>
              <a:t>Об итогах Года защитника Отечества </a:t>
            </a:r>
            <a:endParaRPr lang="ru-RU" altLang="ru-RU" sz="2400" b="1" dirty="0" smtClean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44008" y="4149080"/>
            <a:ext cx="4211959" cy="236922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14" name="Группа 13"/>
          <p:cNvGrpSpPr/>
          <p:nvPr/>
        </p:nvGrpSpPr>
        <p:grpSpPr>
          <a:xfrm>
            <a:off x="274255" y="4718307"/>
            <a:ext cx="4041192" cy="1800000"/>
            <a:chOff x="311624" y="4718307"/>
            <a:chExt cx="4041192" cy="1800000"/>
          </a:xfrm>
        </p:grpSpPr>
        <p:pic>
          <p:nvPicPr>
            <p:cNvPr id="3074" name="Picture 2" descr="D:\документы_Михеева\СБОРНИК 2025\п.4.2.7 Воспитание и соцализация 2025\фото 4.2.7 воспитание 2025\Новая папка\музей Жукова экскурсия - 1.jpg"/>
            <p:cNvPicPr>
              <a:picLocks noChangeAspect="1" noChangeArrowheads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02816" y="4718307"/>
              <a:ext cx="1350000" cy="1800000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76" name="Picture 4" descr="D:\документы_Михеева\СБОРНИК 2025\п.4.2.7 Воспитание и соцализация 2025\фото 4.2.7 воспитание 2025\Новая папка\46 выставка С чего начинается Родина.jpg"/>
            <p:cNvPicPr>
              <a:picLocks noChangeAspect="1" noChangeArrowheads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1624" y="4718307"/>
              <a:ext cx="2400000" cy="1800000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3078" name="Picture 6" descr="D:\документы_Михеева\я_старые документы до сент 2024\разное с 2019\фото 2018_на сайт\на сайт Жуков 30.03.2018\30.03.2018 года в рамках регионального проекта Калужский край – душа России _ МОУ  29 и 51 в Государственный музей Георгия Костантиновича Жукова.jpg"/>
          <p:cNvPicPr>
            <a:picLocks noChangeAspect="1" noChangeArrowheads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7504" y="1592657"/>
            <a:ext cx="4374695" cy="29164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0230324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!Данные пользователя\Рабочий стол\лого 2.jp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214123"/>
            <a:ext cx="1691680" cy="12687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5AF8201-6A8B-4C51-A643-F0B45DCF8FE5}" type="slidenum">
              <a:rPr lang="ru-RU" smtClean="0"/>
              <a:pPr>
                <a:defRPr/>
              </a:pPr>
              <a:t>9</a:t>
            </a:fld>
            <a:endParaRPr lang="ru-RU"/>
          </a:p>
        </p:txBody>
      </p:sp>
      <p:sp>
        <p:nvSpPr>
          <p:cNvPr id="13" name="TextBox 8"/>
          <p:cNvSpPr txBox="1">
            <a:spLocks noChangeArrowheads="1"/>
          </p:cNvSpPr>
          <p:nvPr/>
        </p:nvSpPr>
        <p:spPr bwMode="auto">
          <a:xfrm>
            <a:off x="1619672" y="419671"/>
            <a:ext cx="7475685" cy="461665"/>
          </a:xfrm>
          <a:prstGeom prst="rect">
            <a:avLst/>
          </a:prstGeom>
          <a:ln>
            <a:solidFill>
              <a:srgbClr val="3C9FD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ru-RU" altLang="ru-RU" sz="2400" b="1" dirty="0"/>
              <a:t>Об итогах Года защитника Отечества </a:t>
            </a:r>
            <a:endParaRPr lang="ru-RU" altLang="ru-RU" sz="2400" b="1" dirty="0" smtClean="0"/>
          </a:p>
        </p:txBody>
      </p:sp>
      <p:pic>
        <p:nvPicPr>
          <p:cNvPr id="15" name="Объект 14"/>
          <p:cNvPicPr>
            <a:picLocks noGrp="1" noChangeAspect="1"/>
          </p:cNvPicPr>
          <p:nvPr>
            <p:ph sz="half" idx="2"/>
          </p:nvPr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1520" y="4370517"/>
            <a:ext cx="2877964" cy="216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1352" y="1268760"/>
            <a:ext cx="5388800" cy="30312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47864" y="4365104"/>
            <a:ext cx="2880000" cy="216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91849" y="1124744"/>
            <a:ext cx="2212599" cy="393350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526040" y="5203757"/>
            <a:ext cx="1944216" cy="132134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13853498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5712</TotalTime>
  <Words>583</Words>
  <Application>Microsoft Office PowerPoint</Application>
  <PresentationFormat>Экран (4:3)</PresentationFormat>
  <Paragraphs>93</Paragraphs>
  <Slides>19</Slides>
  <Notes>16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Тема Office</vt:lpstr>
      <vt:lpstr>Презентация PowerPoint</vt:lpstr>
      <vt:lpstr>Цель и задачи работы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Занин Владимир Алексеевич</dc:creator>
  <cp:lastModifiedBy>Пользователь</cp:lastModifiedBy>
  <cp:revision>344</cp:revision>
  <cp:lastPrinted>2020-11-16T06:59:44Z</cp:lastPrinted>
  <dcterms:created xsi:type="dcterms:W3CDTF">2015-04-13T14:22:07Z</dcterms:created>
  <dcterms:modified xsi:type="dcterms:W3CDTF">2025-12-05T06:46:40Z</dcterms:modified>
</cp:coreProperties>
</file>