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90" r:id="rId3"/>
    <p:sldId id="289" r:id="rId4"/>
    <p:sldId id="291" r:id="rId5"/>
    <p:sldId id="262" r:id="rId6"/>
    <p:sldId id="292" r:id="rId7"/>
    <p:sldId id="293" r:id="rId8"/>
    <p:sldId id="294" r:id="rId9"/>
    <p:sldId id="295" r:id="rId10"/>
    <p:sldId id="296" r:id="rId11"/>
    <p:sldId id="297" r:id="rId12"/>
    <p:sldId id="300" r:id="rId13"/>
    <p:sldId id="298" r:id="rId14"/>
    <p:sldId id="299" r:id="rId15"/>
    <p:sldId id="263" r:id="rId16"/>
    <p:sldId id="30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-78" y="-3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8182-44F9-460D-8924-E3A380990856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25A1F-3BF5-434F-A63C-27A55C0602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7879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8182-44F9-460D-8924-E3A380990856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25A1F-3BF5-434F-A63C-27A55C0602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2629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8182-44F9-460D-8924-E3A380990856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25A1F-3BF5-434F-A63C-27A55C0602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552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8182-44F9-460D-8924-E3A380990856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25A1F-3BF5-434F-A63C-27A55C0602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767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8182-44F9-460D-8924-E3A380990856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25A1F-3BF5-434F-A63C-27A55C0602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7653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8182-44F9-460D-8924-E3A380990856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25A1F-3BF5-434F-A63C-27A55C0602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105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8182-44F9-460D-8924-E3A380990856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25A1F-3BF5-434F-A63C-27A55C0602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0474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8182-44F9-460D-8924-E3A380990856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25A1F-3BF5-434F-A63C-27A55C0602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784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8182-44F9-460D-8924-E3A380990856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25A1F-3BF5-434F-A63C-27A55C0602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9620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8182-44F9-460D-8924-E3A380990856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25A1F-3BF5-434F-A63C-27A55C0602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8406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8182-44F9-460D-8924-E3A380990856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25A1F-3BF5-434F-A63C-27A55C0602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8104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A18182-44F9-460D-8924-E3A380990856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725A1F-3BF5-434F-A63C-27A55C0602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755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5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png"/><Relationship Id="rId7" Type="http://schemas.openxmlformats.org/officeDocument/2006/relationships/image" Target="../media/image20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7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png"/><Relationship Id="rId4" Type="http://schemas.openxmlformats.org/officeDocument/2006/relationships/image" Target="../media/image4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582490" y="1779045"/>
            <a:ext cx="8119204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800" b="1" i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О приоритетных направлениях развития дошкольного образования в муниципальном образовании «Город Калуга»</a:t>
            </a:r>
            <a:endParaRPr lang="ru-RU" sz="4800" i="1" dirty="0">
              <a:solidFill>
                <a:srgbClr val="0070C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09737" y="465151"/>
            <a:ext cx="63712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Monotype Corsiva" panose="03010101010201010101" pitchFamily="66" charset="0"/>
              </a:rPr>
              <a:t>Городская Управа города Калуги</a:t>
            </a:r>
          </a:p>
          <a:p>
            <a:pPr algn="ctr"/>
            <a:r>
              <a:rPr lang="ru-RU" sz="2400" b="1" dirty="0" smtClean="0">
                <a:latin typeface="Monotype Corsiva" panose="03010101010201010101" pitchFamily="66" charset="0"/>
              </a:rPr>
              <a:t>Управление образования города </a:t>
            </a:r>
            <a:r>
              <a:rPr lang="ru-RU" sz="2400" b="1" dirty="0">
                <a:latin typeface="Monotype Corsiva" panose="03010101010201010101" pitchFamily="66" charset="0"/>
              </a:rPr>
              <a:t>К</a:t>
            </a:r>
            <a:r>
              <a:rPr lang="ru-RU" sz="2400" b="1" dirty="0" smtClean="0">
                <a:latin typeface="Monotype Corsiva" panose="03010101010201010101" pitchFamily="66" charset="0"/>
              </a:rPr>
              <a:t>алуги</a:t>
            </a:r>
            <a:endParaRPr lang="ru-RU" sz="2400" b="1" dirty="0">
              <a:latin typeface="Monotype Corsiva" panose="03010101010201010101" pitchFamily="66" charset="0"/>
            </a:endParaRPr>
          </a:p>
          <a:p>
            <a:endParaRPr lang="ru-RU" dirty="0"/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029" y="294081"/>
            <a:ext cx="978708" cy="1165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160821" y="5047013"/>
            <a:ext cx="43226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Лыткина Ольга Алексеевна,</a:t>
            </a:r>
          </a:p>
          <a:p>
            <a:pPr algn="ctr"/>
            <a:r>
              <a:rPr lang="ru-RU" sz="2400" b="1" dirty="0" smtClean="0"/>
              <a:t> начальник управления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47604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0122"/>
            <a:ext cx="10515600" cy="573026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Monotype Corsiva" pitchFamily="66" charset="0"/>
              </a:rPr>
              <a:t>Литературное развитие детей дошкольного возраста</a:t>
            </a:r>
            <a:endParaRPr lang="ru-RU" sz="3200" b="1" dirty="0">
              <a:latin typeface="Monotype Corsiva" pitchFamily="66" charset="0"/>
            </a:endParaRPr>
          </a:p>
        </p:txBody>
      </p:sp>
      <p:pic>
        <p:nvPicPr>
          <p:cNvPr id="7170" name="Picture 2" descr="D:\!Данные пользователя\Рабочий стол\фото\Тематическая выставка по торчеству Носов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3238" y="843148"/>
            <a:ext cx="3368328" cy="5665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D:\Мои документы\Downloads\IMG-9fde86305b0fc6825c64f5ff5c5292c2-V (1)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685" y="3241965"/>
            <a:ext cx="4569823" cy="312746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D:\!Данные пользователя\Документы\фото ДОУ\МДОУ РОССИЯНКА\защита проектов\PICT005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4296" y="3481720"/>
            <a:ext cx="1985010" cy="2647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D:\!Данные пользователя\Документы\фото ДОУ\МДОУ РОССИЯНКА\защита проектов\PICT005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2404" y="3153393"/>
            <a:ext cx="1759377" cy="131449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D:\!Данные пользователя\Рабочий стол\rassmatrivanie-knigi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918" y="1063483"/>
            <a:ext cx="3177514" cy="19539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D:\!Данные пользователя\Рабочий стол\17p_detsad_1000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685" y="1017042"/>
            <a:ext cx="3311040" cy="20467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106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099" y="337688"/>
            <a:ext cx="10515600" cy="596776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Monotype Corsiva" pitchFamily="66" charset="0"/>
              </a:rPr>
              <a:t>Формирование безопасного поведения у детей дошкольного возраста</a:t>
            </a:r>
            <a:endParaRPr lang="ru-RU" sz="3200" b="1" dirty="0">
              <a:latin typeface="Monotype Corsiva" pitchFamily="66" charset="0"/>
            </a:endParaRPr>
          </a:p>
        </p:txBody>
      </p:sp>
      <p:pic>
        <p:nvPicPr>
          <p:cNvPr id="8194" name="Picture 2" descr="D:\!Данные пользователя\Рабочий стол\фото\Автогородок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3653" y="2683823"/>
            <a:ext cx="4681866" cy="3615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6" t="7198" r="12146" b="14807"/>
          <a:stretch>
            <a:fillRect/>
          </a:stretch>
        </p:blipFill>
        <p:spPr bwMode="auto">
          <a:xfrm>
            <a:off x="223099" y="1155373"/>
            <a:ext cx="3290570" cy="2480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 descr="\\10.1.1.1\Personal\Дошкольный\фото к планерке ГГ\фото 49\Уроки безопасности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4938" y="1103189"/>
            <a:ext cx="3641940" cy="2533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\\10.1.1.1\Personal\Дошкольный\фото к планерке ГГ\фото 49\Акция Безопасная  дорога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844" y="3728752"/>
            <a:ext cx="3764293" cy="2678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\\10.1.1.1\Personal\Дошкольный\фото к планерке ГГ\фото 49\Бизиборды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8948" y="898487"/>
            <a:ext cx="2340933" cy="1597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662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9485" y="4042948"/>
            <a:ext cx="4008822" cy="26725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B13F9A">
                <a:lumMod val="60000"/>
                <a:lumOff val="40000"/>
              </a:srgb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9804" y="303271"/>
            <a:ext cx="10515600" cy="64427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Monotype Corsiva" pitchFamily="66" charset="0"/>
              </a:rPr>
              <a:t>Развитие технического творчества</a:t>
            </a:r>
            <a:endParaRPr lang="ru-RU" sz="3200" b="1" dirty="0">
              <a:latin typeface="Monotype Corsiva" pitchFamily="66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512" y="1030676"/>
            <a:ext cx="3776354" cy="28322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56C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4508" y="3648980"/>
            <a:ext cx="4125810" cy="27755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B13F9A">
                <a:lumMod val="60000"/>
                <a:lumOff val="40000"/>
              </a:srgb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5772" y="1030676"/>
            <a:ext cx="4397472" cy="2471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07321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4651" y="258247"/>
            <a:ext cx="10515600" cy="620527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Monotype Corsiva" pitchFamily="66" charset="0"/>
              </a:rPr>
              <a:t>Преемственность между детским садом и школой</a:t>
            </a:r>
            <a:endParaRPr lang="ru-RU" sz="3200" b="1" dirty="0">
              <a:latin typeface="Monotype Corsiva" pitchFamily="66" charset="0"/>
            </a:endParaRPr>
          </a:p>
        </p:txBody>
      </p:sp>
      <p:pic>
        <p:nvPicPr>
          <p:cNvPr id="9218" name="Picture 2" descr="D:\!Данные пользователя\Рабочий стол\фото\День в стенах школы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7130" y="4497778"/>
            <a:ext cx="4377995" cy="2022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D:\!Данные пользователя\Рабочий стол\фото\У нас  в гостях группа Толока МОУ №4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2451" y="1080654"/>
            <a:ext cx="4896595" cy="318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D:\!Данные пользователя\Рабочий стол\фото\Совместное празднование Дня космонавтики в ДК Силикатный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267" y="1065835"/>
            <a:ext cx="4714503" cy="3535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D:\!Данные пользователя\Документы\фото ДОУ\фото мастерская ДМ\DSC_111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791" y="3919133"/>
            <a:ext cx="3277588" cy="2446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\\10.1.1.1\Personal\Дошкольный\фото к планерке ГГ\Фото 57\Участие в семинаре на базе МОУ №4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33" y="4601712"/>
            <a:ext cx="3450441" cy="1940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9368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3187" y="246372"/>
            <a:ext cx="10515600" cy="59677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Monotype Corsiva" pitchFamily="66" charset="0"/>
              </a:rPr>
              <a:t>Взаимодействие образовательного учреждения с семьей</a:t>
            </a:r>
            <a:endParaRPr lang="ru-RU" sz="3200" b="1" dirty="0">
              <a:latin typeface="Monotype Corsiva" pitchFamily="66" charset="0"/>
            </a:endParaRPr>
          </a:p>
        </p:txBody>
      </p:sp>
      <p:pic>
        <p:nvPicPr>
          <p:cNvPr id="10242" name="Picture 2" descr="\\10.1.1.1\Personal\Дошкольный\фото к планерке ГГ\Фото 57\Творческая мастерская Праздничный пряник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6457" y="1085182"/>
            <a:ext cx="4465122" cy="2980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D:\!Данные пользователя\Рабочий стол\фото\конструируем и моделируем вместе с родителями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77" y="1163782"/>
            <a:ext cx="5148281" cy="2902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SDC10487_edit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193"/>
          <a:stretch>
            <a:fillRect/>
          </a:stretch>
        </p:blipFill>
        <p:spPr bwMode="auto">
          <a:xfrm>
            <a:off x="5383411" y="2731325"/>
            <a:ext cx="2038666" cy="2993866"/>
          </a:xfrm>
          <a:prstGeom prst="rect">
            <a:avLst/>
          </a:prstGeom>
          <a:noFill/>
          <a:ln w="50800">
            <a:solidFill>
              <a:srgbClr val="D490C5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ocument and Settings\Рабочий стол\фото для презентации\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098" y="4168191"/>
            <a:ext cx="3559856" cy="2479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D:\Document and Settings\Рабочий стол\фото для презентации\63-в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578" y="4228258"/>
            <a:ext cx="3327922" cy="233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581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Rectangle 4"/>
          <p:cNvSpPr>
            <a:spLocks noChangeArrowheads="1"/>
          </p:cNvSpPr>
          <p:nvPr/>
        </p:nvSpPr>
        <p:spPr bwMode="invGray">
          <a:xfrm>
            <a:off x="528453" y="1034270"/>
            <a:ext cx="4714503" cy="2375065"/>
          </a:xfrm>
          <a:prstGeom prst="rect">
            <a:avLst/>
          </a:prstGeom>
          <a:gradFill rotWithShape="1">
            <a:gsLst>
              <a:gs pos="0">
                <a:srgbClr val="AAD955"/>
              </a:gs>
              <a:gs pos="100000">
                <a:srgbClr val="AAD955">
                  <a:gamma/>
                  <a:shade val="85882"/>
                  <a:invGamma/>
                </a:srgbClr>
              </a:gs>
            </a:gsLst>
            <a:lin ang="5400000" scaled="1"/>
          </a:gradFill>
          <a:ln>
            <a:noFill/>
          </a:ln>
          <a:effectLst/>
          <a:scene3d>
            <a:camera prst="legacyPerspectiveBottom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AAD955"/>
            </a:extrusionClr>
          </a:sp3d>
          <a:extLst>
            <a:ext uri="{91240B29-F687-4F45-9708-019B960494DF}">
              <a14:hiddenLine xmlns:a14="http://schemas.microsoft.com/office/drawing/2010/main" w="9525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4" name="Rectangle 8"/>
          <p:cNvSpPr>
            <a:spLocks noChangeArrowheads="1"/>
          </p:cNvSpPr>
          <p:nvPr/>
        </p:nvSpPr>
        <p:spPr bwMode="invGray">
          <a:xfrm>
            <a:off x="712518" y="3717460"/>
            <a:ext cx="4631377" cy="2314616"/>
          </a:xfrm>
          <a:prstGeom prst="rect">
            <a:avLst/>
          </a:prstGeom>
          <a:gradFill rotWithShape="1">
            <a:gsLst>
              <a:gs pos="0">
                <a:srgbClr val="5598CF"/>
              </a:gs>
              <a:gs pos="100000">
                <a:srgbClr val="5598CF">
                  <a:gamma/>
                  <a:shade val="85882"/>
                  <a:invGamma/>
                </a:srgbClr>
              </a:gs>
            </a:gsLst>
            <a:lin ang="5400000" scaled="1"/>
          </a:gradFill>
          <a:ln>
            <a:noFill/>
          </a:ln>
          <a:effectLst/>
          <a:scene3d>
            <a:camera prst="legacyPerspectiv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5598CF"/>
            </a:extrusionClr>
          </a:sp3d>
          <a:extLst>
            <a:ext uri="{91240B29-F687-4F45-9708-019B960494DF}">
              <a14:hiddenLine xmlns:a14="http://schemas.microsoft.com/office/drawing/2010/main" w="9525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5" name="Rectangle 6"/>
          <p:cNvSpPr>
            <a:spLocks noChangeArrowheads="1"/>
          </p:cNvSpPr>
          <p:nvPr/>
        </p:nvSpPr>
        <p:spPr bwMode="invGray">
          <a:xfrm>
            <a:off x="5943595" y="1024791"/>
            <a:ext cx="5118267" cy="2375068"/>
          </a:xfrm>
          <a:prstGeom prst="rect">
            <a:avLst/>
          </a:prstGeom>
          <a:gradFill rotWithShape="1">
            <a:gsLst>
              <a:gs pos="0">
                <a:srgbClr val="9E65B7"/>
              </a:gs>
              <a:gs pos="100000">
                <a:srgbClr val="9E65B7">
                  <a:gamma/>
                  <a:shade val="85882"/>
                  <a:invGamma/>
                </a:srgbClr>
              </a:gs>
            </a:gsLst>
            <a:lin ang="5400000" scaled="1"/>
          </a:gradFill>
          <a:ln>
            <a:noFill/>
          </a:ln>
          <a:effectLst/>
          <a:scene3d>
            <a:camera prst="legacyPerspectiveBottomLef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9E65B7"/>
            </a:extrusionClr>
          </a:sp3d>
          <a:extLst>
            <a:ext uri="{91240B29-F687-4F45-9708-019B960494DF}">
              <a14:hiddenLine xmlns:a14="http://schemas.microsoft.com/office/drawing/2010/main" w="9525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6" name="Rectangle 10"/>
          <p:cNvSpPr>
            <a:spLocks noChangeArrowheads="1"/>
          </p:cNvSpPr>
          <p:nvPr/>
        </p:nvSpPr>
        <p:spPr bwMode="invGray">
          <a:xfrm>
            <a:off x="5866406" y="3776838"/>
            <a:ext cx="5272647" cy="2314617"/>
          </a:xfrm>
          <a:prstGeom prst="rect">
            <a:avLst/>
          </a:prstGeom>
          <a:gradFill rotWithShape="1">
            <a:gsLst>
              <a:gs pos="0">
                <a:srgbClr val="C7AA6F"/>
              </a:gs>
              <a:gs pos="100000">
                <a:srgbClr val="C7AA6F">
                  <a:gamma/>
                  <a:shade val="85882"/>
                  <a:invGamma/>
                </a:srgbClr>
              </a:gs>
            </a:gsLst>
            <a:lin ang="5400000" scaled="1"/>
          </a:gradFill>
          <a:ln>
            <a:noFill/>
          </a:ln>
          <a:effectLst/>
          <a:scene3d>
            <a:camera prst="legacyPerspectiveTopLef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7AA6F"/>
            </a:extrusionClr>
          </a:sp3d>
          <a:extLst>
            <a:ext uri="{91240B29-F687-4F45-9708-019B960494DF}">
              <a14:hiddenLine xmlns:a14="http://schemas.microsoft.com/office/drawing/2010/main" w="9525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118" name="Group 7"/>
          <p:cNvGrpSpPr>
            <a:grpSpLocks/>
          </p:cNvGrpSpPr>
          <p:nvPr/>
        </p:nvGrpSpPr>
        <p:grpSpPr bwMode="auto">
          <a:xfrm>
            <a:off x="717277" y="1592633"/>
            <a:ext cx="1316164" cy="1239383"/>
            <a:chOff x="1921" y="1585"/>
            <a:chExt cx="1059" cy="1057"/>
          </a:xfrm>
        </p:grpSpPr>
        <p:sp>
          <p:nvSpPr>
            <p:cNvPr id="119" name="Oval 8"/>
            <p:cNvSpPr>
              <a:spLocks noChangeArrowheads="1"/>
            </p:cNvSpPr>
            <p:nvPr/>
          </p:nvSpPr>
          <p:spPr bwMode="gray">
            <a:xfrm>
              <a:off x="1921" y="1585"/>
              <a:ext cx="1059" cy="1057"/>
            </a:xfrm>
            <a:prstGeom prst="ellipse">
              <a:avLst/>
            </a:prstGeom>
            <a:gradFill rotWithShape="1">
              <a:gsLst>
                <a:gs pos="0">
                  <a:srgbClr val="A886E0">
                    <a:gamma/>
                    <a:tint val="0"/>
                    <a:invGamma/>
                  </a:srgbClr>
                </a:gs>
                <a:gs pos="50000">
                  <a:srgbClr val="A886E0"/>
                </a:gs>
                <a:gs pos="100000">
                  <a:srgbClr val="A886E0">
                    <a:gamma/>
                    <a:tint val="0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0" name="Oval 9"/>
            <p:cNvSpPr>
              <a:spLocks noChangeArrowheads="1"/>
            </p:cNvSpPr>
            <p:nvPr/>
          </p:nvSpPr>
          <p:spPr bwMode="gray">
            <a:xfrm>
              <a:off x="1921" y="1585"/>
              <a:ext cx="1059" cy="1057"/>
            </a:xfrm>
            <a:prstGeom prst="ellipse">
              <a:avLst/>
            </a:prstGeom>
            <a:gradFill rotWithShape="1">
              <a:gsLst>
                <a:gs pos="0">
                  <a:srgbClr val="A886E0">
                    <a:alpha val="32001"/>
                  </a:srgbClr>
                </a:gs>
                <a:gs pos="100000">
                  <a:srgbClr val="A886E0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1" name="Oval 10"/>
            <p:cNvSpPr>
              <a:spLocks noChangeArrowheads="1"/>
            </p:cNvSpPr>
            <p:nvPr/>
          </p:nvSpPr>
          <p:spPr bwMode="gray">
            <a:xfrm>
              <a:off x="1978" y="1642"/>
              <a:ext cx="921" cy="919"/>
            </a:xfrm>
            <a:prstGeom prst="ellipse">
              <a:avLst/>
            </a:prstGeom>
            <a:gradFill rotWithShape="1">
              <a:gsLst>
                <a:gs pos="0">
                  <a:srgbClr val="A886E0">
                    <a:gamma/>
                    <a:shade val="54118"/>
                    <a:invGamma/>
                  </a:srgbClr>
                </a:gs>
                <a:gs pos="50000">
                  <a:srgbClr val="A886E0"/>
                </a:gs>
                <a:gs pos="100000">
                  <a:srgbClr val="A886E0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2" name="Oval 11"/>
            <p:cNvSpPr>
              <a:spLocks noChangeArrowheads="1"/>
            </p:cNvSpPr>
            <p:nvPr/>
          </p:nvSpPr>
          <p:spPr bwMode="gray">
            <a:xfrm>
              <a:off x="1978" y="1643"/>
              <a:ext cx="921" cy="919"/>
            </a:xfrm>
            <a:prstGeom prst="ellipse">
              <a:avLst/>
            </a:prstGeom>
            <a:gradFill rotWithShape="1">
              <a:gsLst>
                <a:gs pos="0">
                  <a:srgbClr val="A886E0">
                    <a:gamma/>
                    <a:shade val="63529"/>
                    <a:invGamma/>
                  </a:srgbClr>
                </a:gs>
                <a:gs pos="100000">
                  <a:srgbClr val="A886E0">
                    <a:alpha val="0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3" name="Oval 12"/>
            <p:cNvSpPr>
              <a:spLocks noChangeArrowheads="1"/>
            </p:cNvSpPr>
            <p:nvPr/>
          </p:nvSpPr>
          <p:spPr bwMode="gray">
            <a:xfrm>
              <a:off x="2027" y="1697"/>
              <a:ext cx="830" cy="828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grpSp>
          <p:nvGrpSpPr>
            <p:cNvPr id="124" name="Group 13"/>
            <p:cNvGrpSpPr>
              <a:grpSpLocks/>
            </p:cNvGrpSpPr>
            <p:nvPr/>
          </p:nvGrpSpPr>
          <p:grpSpPr bwMode="auto">
            <a:xfrm>
              <a:off x="2044" y="1703"/>
              <a:ext cx="803" cy="802"/>
              <a:chOff x="4166" y="1706"/>
              <a:chExt cx="1252" cy="1252"/>
            </a:xfrm>
          </p:grpSpPr>
          <p:sp>
            <p:nvSpPr>
              <p:cNvPr id="125" name="Oval 14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26" name="Oval 15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27" name="Oval 16"/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grpSp>
        <p:nvGrpSpPr>
          <p:cNvPr id="128" name="Group 40"/>
          <p:cNvGrpSpPr>
            <a:grpSpLocks/>
          </p:cNvGrpSpPr>
          <p:nvPr/>
        </p:nvGrpSpPr>
        <p:grpSpPr bwMode="auto">
          <a:xfrm>
            <a:off x="6013124" y="4158147"/>
            <a:ext cx="1402773" cy="1348560"/>
            <a:chOff x="884" y="2523"/>
            <a:chExt cx="862" cy="862"/>
          </a:xfrm>
        </p:grpSpPr>
        <p:sp>
          <p:nvSpPr>
            <p:cNvPr id="129" name="Oval 41"/>
            <p:cNvSpPr>
              <a:spLocks noChangeArrowheads="1"/>
            </p:cNvSpPr>
            <p:nvPr/>
          </p:nvSpPr>
          <p:spPr bwMode="gray">
            <a:xfrm>
              <a:off x="884" y="2523"/>
              <a:ext cx="862" cy="862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gamma/>
                    <a:tint val="0"/>
                    <a:invGamma/>
                  </a:srgbClr>
                </a:gs>
                <a:gs pos="50000">
                  <a:srgbClr val="00CC66"/>
                </a:gs>
                <a:gs pos="100000">
                  <a:srgbClr val="00CC66">
                    <a:gamma/>
                    <a:tint val="0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0" name="Oval 42"/>
            <p:cNvSpPr>
              <a:spLocks noChangeArrowheads="1"/>
            </p:cNvSpPr>
            <p:nvPr/>
          </p:nvSpPr>
          <p:spPr bwMode="gray">
            <a:xfrm>
              <a:off x="884" y="2523"/>
              <a:ext cx="862" cy="862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alpha val="32001"/>
                  </a:srgbClr>
                </a:gs>
                <a:gs pos="100000">
                  <a:srgbClr val="00CC66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1" name="Oval 43"/>
            <p:cNvSpPr>
              <a:spLocks noChangeArrowheads="1"/>
            </p:cNvSpPr>
            <p:nvPr/>
          </p:nvSpPr>
          <p:spPr bwMode="gray">
            <a:xfrm>
              <a:off x="940" y="2579"/>
              <a:ext cx="750" cy="750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gamma/>
                    <a:shade val="54118"/>
                    <a:invGamma/>
                  </a:srgbClr>
                </a:gs>
                <a:gs pos="50000">
                  <a:srgbClr val="00CC66"/>
                </a:gs>
                <a:gs pos="100000">
                  <a:srgbClr val="00CC66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2" name="Oval 44"/>
            <p:cNvSpPr>
              <a:spLocks noChangeArrowheads="1"/>
            </p:cNvSpPr>
            <p:nvPr/>
          </p:nvSpPr>
          <p:spPr bwMode="gray">
            <a:xfrm>
              <a:off x="941" y="2579"/>
              <a:ext cx="749" cy="750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gamma/>
                    <a:shade val="63529"/>
                    <a:invGamma/>
                  </a:srgbClr>
                </a:gs>
                <a:gs pos="100000">
                  <a:srgbClr val="00CC66">
                    <a:alpha val="0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3" name="Oval 45"/>
            <p:cNvSpPr>
              <a:spLocks noChangeArrowheads="1"/>
            </p:cNvSpPr>
            <p:nvPr/>
          </p:nvSpPr>
          <p:spPr bwMode="gray">
            <a:xfrm>
              <a:off x="981" y="2617"/>
              <a:ext cx="674" cy="674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4" name="Oval 46"/>
            <p:cNvSpPr>
              <a:spLocks noChangeArrowheads="1"/>
            </p:cNvSpPr>
            <p:nvPr/>
          </p:nvSpPr>
          <p:spPr bwMode="gray">
            <a:xfrm>
              <a:off x="992" y="2628"/>
              <a:ext cx="653" cy="653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gamma/>
                    <a:shade val="46275"/>
                    <a:invGamma/>
                  </a:srgbClr>
                </a:gs>
                <a:gs pos="100000">
                  <a:srgbClr val="C0C0C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5" name="Oval 47"/>
            <p:cNvSpPr>
              <a:spLocks noChangeArrowheads="1"/>
            </p:cNvSpPr>
            <p:nvPr/>
          </p:nvSpPr>
          <p:spPr bwMode="gray">
            <a:xfrm>
              <a:off x="1000" y="2632"/>
              <a:ext cx="637" cy="636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alpha val="0"/>
                  </a:srgbClr>
                </a:gs>
                <a:gs pos="100000">
                  <a:srgbClr val="C0C0C0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6" name="Oval 48"/>
            <p:cNvSpPr>
              <a:spLocks noChangeArrowheads="1"/>
            </p:cNvSpPr>
            <p:nvPr/>
          </p:nvSpPr>
          <p:spPr bwMode="gray">
            <a:xfrm>
              <a:off x="1007" y="2638"/>
              <a:ext cx="606" cy="595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gamma/>
                    <a:shade val="79216"/>
                    <a:invGamma/>
                  </a:srgbClr>
                </a:gs>
                <a:gs pos="100000">
                  <a:srgbClr val="C0C0C0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37" name="Group 29"/>
          <p:cNvGrpSpPr>
            <a:grpSpLocks/>
          </p:cNvGrpSpPr>
          <p:nvPr/>
        </p:nvGrpSpPr>
        <p:grpSpPr bwMode="auto">
          <a:xfrm>
            <a:off x="1011942" y="4282438"/>
            <a:ext cx="1268119" cy="1201501"/>
            <a:chOff x="4126" y="1525"/>
            <a:chExt cx="1052" cy="1073"/>
          </a:xfrm>
        </p:grpSpPr>
        <p:sp>
          <p:nvSpPr>
            <p:cNvPr id="138" name="Oval 30"/>
            <p:cNvSpPr>
              <a:spLocks noChangeArrowheads="1"/>
            </p:cNvSpPr>
            <p:nvPr/>
          </p:nvSpPr>
          <p:spPr bwMode="gray">
            <a:xfrm>
              <a:off x="4126" y="1525"/>
              <a:ext cx="1052" cy="1073"/>
            </a:xfrm>
            <a:prstGeom prst="ellipse">
              <a:avLst/>
            </a:prstGeom>
            <a:gradFill rotWithShape="1">
              <a:gsLst>
                <a:gs pos="0">
                  <a:srgbClr val="FF9933">
                    <a:gamma/>
                    <a:tint val="0"/>
                    <a:invGamma/>
                  </a:srgbClr>
                </a:gs>
                <a:gs pos="50000">
                  <a:srgbClr val="FF9933"/>
                </a:gs>
                <a:gs pos="100000">
                  <a:srgbClr val="FF9933">
                    <a:gamma/>
                    <a:tint val="0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9" name="Oval 31"/>
            <p:cNvSpPr>
              <a:spLocks noChangeArrowheads="1"/>
            </p:cNvSpPr>
            <p:nvPr/>
          </p:nvSpPr>
          <p:spPr bwMode="gray">
            <a:xfrm>
              <a:off x="4126" y="1525"/>
              <a:ext cx="1052" cy="1073"/>
            </a:xfrm>
            <a:prstGeom prst="ellipse">
              <a:avLst/>
            </a:prstGeom>
            <a:gradFill rotWithShape="1">
              <a:gsLst>
                <a:gs pos="0">
                  <a:srgbClr val="FF9933">
                    <a:alpha val="32001"/>
                  </a:srgbClr>
                </a:gs>
                <a:gs pos="100000">
                  <a:srgbClr val="FF9933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0" name="Oval 32"/>
            <p:cNvSpPr>
              <a:spLocks noChangeArrowheads="1"/>
            </p:cNvSpPr>
            <p:nvPr/>
          </p:nvSpPr>
          <p:spPr bwMode="gray">
            <a:xfrm>
              <a:off x="4191" y="1590"/>
              <a:ext cx="914" cy="933"/>
            </a:xfrm>
            <a:prstGeom prst="ellipse">
              <a:avLst/>
            </a:prstGeom>
            <a:gradFill rotWithShape="1">
              <a:gsLst>
                <a:gs pos="0">
                  <a:srgbClr val="FF9933">
                    <a:gamma/>
                    <a:shade val="54118"/>
                    <a:invGamma/>
                  </a:srgbClr>
                </a:gs>
                <a:gs pos="50000">
                  <a:srgbClr val="FF9933"/>
                </a:gs>
                <a:gs pos="100000">
                  <a:srgbClr val="FF9933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1" name="Oval 33"/>
            <p:cNvSpPr>
              <a:spLocks noChangeArrowheads="1"/>
            </p:cNvSpPr>
            <p:nvPr/>
          </p:nvSpPr>
          <p:spPr bwMode="gray">
            <a:xfrm>
              <a:off x="4195" y="1577"/>
              <a:ext cx="914" cy="933"/>
            </a:xfrm>
            <a:prstGeom prst="ellipse">
              <a:avLst/>
            </a:prstGeom>
            <a:gradFill rotWithShape="1">
              <a:gsLst>
                <a:gs pos="0">
                  <a:srgbClr val="FF9933">
                    <a:gamma/>
                    <a:shade val="63529"/>
                    <a:invGamma/>
                  </a:srgbClr>
                </a:gs>
                <a:gs pos="100000">
                  <a:srgbClr val="FF9933">
                    <a:alpha val="0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2" name="Oval 34"/>
            <p:cNvSpPr>
              <a:spLocks noChangeArrowheads="1"/>
            </p:cNvSpPr>
            <p:nvPr/>
          </p:nvSpPr>
          <p:spPr bwMode="gray">
            <a:xfrm>
              <a:off x="4235" y="1641"/>
              <a:ext cx="823" cy="840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grpSp>
          <p:nvGrpSpPr>
            <p:cNvPr id="143" name="Group 35"/>
            <p:cNvGrpSpPr>
              <a:grpSpLocks/>
            </p:cNvGrpSpPr>
            <p:nvPr/>
          </p:nvGrpSpPr>
          <p:grpSpPr bwMode="auto">
            <a:xfrm>
              <a:off x="4249" y="1653"/>
              <a:ext cx="797" cy="813"/>
              <a:chOff x="4166" y="1706"/>
              <a:chExt cx="1252" cy="1252"/>
            </a:xfrm>
          </p:grpSpPr>
          <p:sp>
            <p:nvSpPr>
              <p:cNvPr id="144" name="Oval 36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45" name="Oval 37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46" name="Oval 38"/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grpSp>
        <p:nvGrpSpPr>
          <p:cNvPr id="147" name="Group 18"/>
          <p:cNvGrpSpPr>
            <a:grpSpLocks/>
          </p:cNvGrpSpPr>
          <p:nvPr/>
        </p:nvGrpSpPr>
        <p:grpSpPr bwMode="auto">
          <a:xfrm>
            <a:off x="6007429" y="1561081"/>
            <a:ext cx="1311641" cy="1348282"/>
            <a:chOff x="3022" y="1007"/>
            <a:chExt cx="1055" cy="1055"/>
          </a:xfrm>
        </p:grpSpPr>
        <p:sp>
          <p:nvSpPr>
            <p:cNvPr id="148" name="Oval 19"/>
            <p:cNvSpPr>
              <a:spLocks noChangeArrowheads="1"/>
            </p:cNvSpPr>
            <p:nvPr/>
          </p:nvSpPr>
          <p:spPr bwMode="gray">
            <a:xfrm>
              <a:off x="3022" y="1007"/>
              <a:ext cx="1055" cy="105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tint val="0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tint val="0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9" name="Oval 20"/>
            <p:cNvSpPr>
              <a:spLocks noChangeArrowheads="1"/>
            </p:cNvSpPr>
            <p:nvPr/>
          </p:nvSpPr>
          <p:spPr bwMode="gray">
            <a:xfrm>
              <a:off x="3022" y="1007"/>
              <a:ext cx="1055" cy="105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alpha val="32001"/>
                  </a:srgbClr>
                </a:gs>
                <a:gs pos="100000">
                  <a:srgbClr val="3399FF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0" name="Oval 21"/>
            <p:cNvSpPr>
              <a:spLocks noChangeArrowheads="1"/>
            </p:cNvSpPr>
            <p:nvPr/>
          </p:nvSpPr>
          <p:spPr bwMode="gray">
            <a:xfrm>
              <a:off x="3093" y="1064"/>
              <a:ext cx="915" cy="916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54118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1" name="Oval 22"/>
            <p:cNvSpPr>
              <a:spLocks noChangeArrowheads="1"/>
            </p:cNvSpPr>
            <p:nvPr/>
          </p:nvSpPr>
          <p:spPr bwMode="gray">
            <a:xfrm>
              <a:off x="3094" y="1066"/>
              <a:ext cx="915" cy="916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63529"/>
                    <a:invGamma/>
                  </a:srgbClr>
                </a:gs>
                <a:gs pos="100000">
                  <a:srgbClr val="3399FF">
                    <a:alpha val="0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2" name="Oval 23"/>
            <p:cNvSpPr>
              <a:spLocks noChangeArrowheads="1"/>
            </p:cNvSpPr>
            <p:nvPr/>
          </p:nvSpPr>
          <p:spPr bwMode="gray">
            <a:xfrm>
              <a:off x="3137" y="1115"/>
              <a:ext cx="824" cy="823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grpSp>
          <p:nvGrpSpPr>
            <p:cNvPr id="153" name="Group 24"/>
            <p:cNvGrpSpPr>
              <a:grpSpLocks/>
            </p:cNvGrpSpPr>
            <p:nvPr/>
          </p:nvGrpSpPr>
          <p:grpSpPr bwMode="auto">
            <a:xfrm>
              <a:off x="3153" y="1125"/>
              <a:ext cx="799" cy="800"/>
              <a:chOff x="4166" y="1706"/>
              <a:chExt cx="1252" cy="1252"/>
            </a:xfrm>
          </p:grpSpPr>
          <p:sp>
            <p:nvSpPr>
              <p:cNvPr id="154" name="Oval 25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55" name="Oval 26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56" name="Oval 27"/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sp>
        <p:nvSpPr>
          <p:cNvPr id="2" name="TextBox 1"/>
          <p:cNvSpPr txBox="1"/>
          <p:nvPr/>
        </p:nvSpPr>
        <p:spPr>
          <a:xfrm>
            <a:off x="717277" y="1039112"/>
            <a:ext cx="45434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Федеральные инновационные площадки</a:t>
            </a:r>
            <a:endParaRPr lang="ru-RU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074135" y="1762181"/>
            <a:ext cx="310754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МБДОУ: 36,60,88,94, </a:t>
            </a:r>
          </a:p>
          <a:p>
            <a:r>
              <a:rPr lang="ru-RU" sz="2000" b="1" dirty="0" smtClean="0"/>
              <a:t>НСП: «Акварель», «Карусель», Лукоморье», «Кнопочка», «Мозаика», «Улыбка»</a:t>
            </a:r>
            <a:endParaRPr lang="ru-RU" sz="2000" b="1" dirty="0"/>
          </a:p>
        </p:txBody>
      </p:sp>
      <p:sp>
        <p:nvSpPr>
          <p:cNvPr id="1024" name="TextBox 1023"/>
          <p:cNvSpPr txBox="1"/>
          <p:nvPr/>
        </p:nvSpPr>
        <p:spPr>
          <a:xfrm>
            <a:off x="978916" y="1881382"/>
            <a:ext cx="7218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10</a:t>
            </a:r>
            <a:endParaRPr lang="ru-RU" sz="3200" b="1" dirty="0"/>
          </a:p>
        </p:txBody>
      </p:sp>
      <p:sp>
        <p:nvSpPr>
          <p:cNvPr id="1025" name="TextBox 1024"/>
          <p:cNvSpPr txBox="1"/>
          <p:nvPr/>
        </p:nvSpPr>
        <p:spPr>
          <a:xfrm>
            <a:off x="5878282" y="1155479"/>
            <a:ext cx="51182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Федеральные экспериментальные площадки</a:t>
            </a:r>
            <a:endParaRPr lang="ru-RU" sz="2000" b="1" dirty="0"/>
          </a:p>
        </p:txBody>
      </p:sp>
      <p:sp>
        <p:nvSpPr>
          <p:cNvPr id="1027" name="TextBox 1026"/>
          <p:cNvSpPr txBox="1"/>
          <p:nvPr/>
        </p:nvSpPr>
        <p:spPr>
          <a:xfrm>
            <a:off x="6388925" y="1896960"/>
            <a:ext cx="5700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2</a:t>
            </a:r>
            <a:endParaRPr lang="ru-RU" sz="3200" b="1" dirty="0"/>
          </a:p>
        </p:txBody>
      </p:sp>
      <p:sp>
        <p:nvSpPr>
          <p:cNvPr id="1028" name="TextBox 1027"/>
          <p:cNvSpPr txBox="1"/>
          <p:nvPr/>
        </p:nvSpPr>
        <p:spPr>
          <a:xfrm>
            <a:off x="7802088" y="2035167"/>
            <a:ext cx="24225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МБДОУ № 7, 90</a:t>
            </a:r>
            <a:endParaRPr lang="ru-RU" sz="2000" b="1" dirty="0"/>
          </a:p>
        </p:txBody>
      </p:sp>
      <p:sp>
        <p:nvSpPr>
          <p:cNvPr id="1029" name="TextBox 1028"/>
          <p:cNvSpPr txBox="1"/>
          <p:nvPr/>
        </p:nvSpPr>
        <p:spPr>
          <a:xfrm>
            <a:off x="1095117" y="3813357"/>
            <a:ext cx="40042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Опорные площадки</a:t>
            </a:r>
            <a:endParaRPr lang="ru-RU" sz="2000" b="1" dirty="0"/>
          </a:p>
        </p:txBody>
      </p:sp>
      <p:sp>
        <p:nvSpPr>
          <p:cNvPr id="1030" name="TextBox 1029"/>
          <p:cNvSpPr txBox="1"/>
          <p:nvPr/>
        </p:nvSpPr>
        <p:spPr>
          <a:xfrm>
            <a:off x="1352300" y="4599033"/>
            <a:ext cx="5574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4</a:t>
            </a:r>
            <a:endParaRPr lang="ru-RU" sz="3200" b="1" dirty="0"/>
          </a:p>
        </p:txBody>
      </p:sp>
      <p:sp>
        <p:nvSpPr>
          <p:cNvPr id="1031" name="TextBox 1030"/>
          <p:cNvSpPr txBox="1"/>
          <p:nvPr/>
        </p:nvSpPr>
        <p:spPr>
          <a:xfrm>
            <a:off x="2517569" y="4412330"/>
            <a:ext cx="247006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МБДОУ № 50, </a:t>
            </a:r>
          </a:p>
          <a:p>
            <a:r>
              <a:rPr lang="ru-RU" sz="2000" b="1" dirty="0" smtClean="0"/>
              <a:t>НСП «Планета», «Кораблик», «Улыбка»</a:t>
            </a:r>
            <a:endParaRPr lang="ru-RU" sz="2000" b="1" dirty="0"/>
          </a:p>
        </p:txBody>
      </p:sp>
      <p:sp>
        <p:nvSpPr>
          <p:cNvPr id="1032" name="TextBox 1031"/>
          <p:cNvSpPr txBox="1"/>
          <p:nvPr/>
        </p:nvSpPr>
        <p:spPr>
          <a:xfrm>
            <a:off x="7101440" y="3884111"/>
            <a:ext cx="33013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Программы развития</a:t>
            </a:r>
            <a:endParaRPr lang="ru-RU" sz="2000" b="1" dirty="0"/>
          </a:p>
        </p:txBody>
      </p:sp>
      <p:sp>
        <p:nvSpPr>
          <p:cNvPr id="1033" name="TextBox 1032"/>
          <p:cNvSpPr txBox="1"/>
          <p:nvPr/>
        </p:nvSpPr>
        <p:spPr>
          <a:xfrm>
            <a:off x="6377620" y="4511096"/>
            <a:ext cx="7376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24</a:t>
            </a:r>
            <a:endParaRPr lang="ru-RU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73132" y="139618"/>
            <a:ext cx="109846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Monotype Corsiva" pitchFamily="66" charset="0"/>
              </a:rPr>
              <a:t>Развитие дошкольного образования на основе научных исследований</a:t>
            </a:r>
            <a:endParaRPr lang="ru-RU" sz="3200" b="1" dirty="0">
              <a:latin typeface="Monotype Corsiva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76456" y="4355222"/>
            <a:ext cx="34200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МБДОУ №: 7,16,18,21,29,34,45,49,53,57,</a:t>
            </a:r>
          </a:p>
          <a:p>
            <a:r>
              <a:rPr lang="ru-RU" sz="2000" b="1" dirty="0" smtClean="0"/>
              <a:t>60,63,81,82,83,87,88,92,94,96,102,104,106, «Россиянка»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854494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2584" y="365125"/>
            <a:ext cx="10515600" cy="513649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Monotype Corsiva" pitchFamily="66" charset="0"/>
              </a:rPr>
              <a:t>Показатели развития дошкольного образования</a:t>
            </a:r>
            <a:endParaRPr lang="ru-RU" sz="3200" b="1" dirty="0">
              <a:latin typeface="Monotype Corsiva" pitchFamily="66" charset="0"/>
            </a:endParaRPr>
          </a:p>
        </p:txBody>
      </p:sp>
      <p:sp>
        <p:nvSpPr>
          <p:cNvPr id="4" name="Rectangle 42"/>
          <p:cNvSpPr>
            <a:spLocks noChangeArrowheads="1"/>
          </p:cNvSpPr>
          <p:nvPr/>
        </p:nvSpPr>
        <p:spPr bwMode="ltGray">
          <a:xfrm>
            <a:off x="770138" y="1287741"/>
            <a:ext cx="8660309" cy="923121"/>
          </a:xfrm>
          <a:prstGeom prst="rect">
            <a:avLst/>
          </a:prstGeom>
          <a:gradFill rotWithShape="1">
            <a:gsLst>
              <a:gs pos="0">
                <a:srgbClr val="5598CF">
                  <a:gamma/>
                  <a:tint val="0"/>
                  <a:invGamma/>
                  <a:alpha val="0"/>
                </a:srgbClr>
              </a:gs>
              <a:gs pos="100000">
                <a:srgbClr val="5598C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Rectangle 41"/>
          <p:cNvSpPr>
            <a:spLocks noChangeArrowheads="1"/>
          </p:cNvSpPr>
          <p:nvPr/>
        </p:nvSpPr>
        <p:spPr bwMode="gray">
          <a:xfrm>
            <a:off x="1006499" y="2588821"/>
            <a:ext cx="8513083" cy="931509"/>
          </a:xfrm>
          <a:prstGeom prst="rect">
            <a:avLst/>
          </a:prstGeom>
          <a:gradFill rotWithShape="1">
            <a:gsLst>
              <a:gs pos="0">
                <a:srgbClr val="AAD955">
                  <a:gamma/>
                  <a:tint val="0"/>
                  <a:invGamma/>
                  <a:alpha val="0"/>
                </a:srgbClr>
              </a:gs>
              <a:gs pos="100000">
                <a:srgbClr val="AAD955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" name="Rectangle 40"/>
          <p:cNvSpPr>
            <a:spLocks noChangeArrowheads="1"/>
          </p:cNvSpPr>
          <p:nvPr/>
        </p:nvSpPr>
        <p:spPr bwMode="gray">
          <a:xfrm>
            <a:off x="839952" y="3771590"/>
            <a:ext cx="8577180" cy="1030598"/>
          </a:xfrm>
          <a:prstGeom prst="rect">
            <a:avLst/>
          </a:prstGeom>
          <a:gradFill rotWithShape="1">
            <a:gsLst>
              <a:gs pos="0">
                <a:srgbClr val="C7AA6F">
                  <a:gamma/>
                  <a:tint val="0"/>
                  <a:invGamma/>
                  <a:alpha val="0"/>
                </a:srgbClr>
              </a:gs>
              <a:gs pos="100000">
                <a:srgbClr val="C7AA6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Rectangle 39"/>
          <p:cNvSpPr>
            <a:spLocks noChangeArrowheads="1"/>
          </p:cNvSpPr>
          <p:nvPr/>
        </p:nvSpPr>
        <p:spPr bwMode="ltGray">
          <a:xfrm>
            <a:off x="859497" y="5121741"/>
            <a:ext cx="8617528" cy="827797"/>
          </a:xfrm>
          <a:prstGeom prst="rect">
            <a:avLst/>
          </a:prstGeom>
          <a:gradFill rotWithShape="1">
            <a:gsLst>
              <a:gs pos="0">
                <a:srgbClr val="9E65B7">
                  <a:gamma/>
                  <a:tint val="0"/>
                  <a:invGamma/>
                  <a:alpha val="0"/>
                </a:srgbClr>
              </a:gs>
              <a:gs pos="100000">
                <a:srgbClr val="9E65B7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8" name="Group 72"/>
          <p:cNvGrpSpPr>
            <a:grpSpLocks/>
          </p:cNvGrpSpPr>
          <p:nvPr/>
        </p:nvGrpSpPr>
        <p:grpSpPr bwMode="auto">
          <a:xfrm>
            <a:off x="8907391" y="1121924"/>
            <a:ext cx="1328990" cy="1230798"/>
            <a:chOff x="1596" y="1152"/>
            <a:chExt cx="518" cy="516"/>
          </a:xfrm>
        </p:grpSpPr>
        <p:sp>
          <p:nvSpPr>
            <p:cNvPr id="9" name="Oval 73"/>
            <p:cNvSpPr>
              <a:spLocks noChangeArrowheads="1"/>
            </p:cNvSpPr>
            <p:nvPr/>
          </p:nvSpPr>
          <p:spPr bwMode="gray">
            <a:xfrm>
              <a:off x="1596" y="1154"/>
              <a:ext cx="518" cy="514"/>
            </a:xfrm>
            <a:prstGeom prst="ellipse">
              <a:avLst/>
            </a:prstGeom>
            <a:solidFill>
              <a:srgbClr val="5598CF"/>
            </a:solidFill>
            <a:ln w="28575" algn="ctr">
              <a:solidFill>
                <a:srgbClr val="F8F8F8">
                  <a:alpha val="70000"/>
                </a:srgb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10" name="Picture 74" descr="cir_lighteffect0"/>
            <p:cNvPicPr>
              <a:picLocks noChangeAspect="1" noChangeArrowheads="1"/>
            </p:cNvPicPr>
            <p:nvPr/>
          </p:nvPicPr>
          <p:blipFill>
            <a:blip r:embed="rId2">
              <a:lum bright="18000" contrast="-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1609" y="1152"/>
              <a:ext cx="484" cy="3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" name="Group 75"/>
          <p:cNvGrpSpPr>
            <a:grpSpLocks/>
          </p:cNvGrpSpPr>
          <p:nvPr/>
        </p:nvGrpSpPr>
        <p:grpSpPr bwMode="auto">
          <a:xfrm>
            <a:off x="9045059" y="2352722"/>
            <a:ext cx="1337038" cy="1281127"/>
            <a:chOff x="1596" y="1152"/>
            <a:chExt cx="518" cy="516"/>
          </a:xfrm>
        </p:grpSpPr>
        <p:sp>
          <p:nvSpPr>
            <p:cNvPr id="12" name="Oval 76"/>
            <p:cNvSpPr>
              <a:spLocks noChangeArrowheads="1"/>
            </p:cNvSpPr>
            <p:nvPr/>
          </p:nvSpPr>
          <p:spPr bwMode="gray">
            <a:xfrm>
              <a:off x="1596" y="1154"/>
              <a:ext cx="518" cy="514"/>
            </a:xfrm>
            <a:prstGeom prst="ellipse">
              <a:avLst/>
            </a:prstGeom>
            <a:solidFill>
              <a:srgbClr val="AAD955"/>
            </a:solidFill>
            <a:ln w="28575" algn="ctr">
              <a:solidFill>
                <a:srgbClr val="F8F8F8">
                  <a:alpha val="70000"/>
                </a:srgb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13" name="Picture 77" descr="cir_lighteffect0"/>
            <p:cNvPicPr>
              <a:picLocks noChangeAspect="1" noChangeArrowheads="1"/>
            </p:cNvPicPr>
            <p:nvPr/>
          </p:nvPicPr>
          <p:blipFill>
            <a:blip r:embed="rId2">
              <a:lum bright="18000" contrast="-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1609" y="1152"/>
              <a:ext cx="484" cy="3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" name="Group 78"/>
          <p:cNvGrpSpPr>
            <a:grpSpLocks/>
          </p:cNvGrpSpPr>
          <p:nvPr/>
        </p:nvGrpSpPr>
        <p:grpSpPr bwMode="auto">
          <a:xfrm>
            <a:off x="9108709" y="3697923"/>
            <a:ext cx="1175321" cy="1126533"/>
            <a:chOff x="1596" y="1154"/>
            <a:chExt cx="518" cy="514"/>
          </a:xfrm>
        </p:grpSpPr>
        <p:sp>
          <p:nvSpPr>
            <p:cNvPr id="15" name="Oval 79"/>
            <p:cNvSpPr>
              <a:spLocks noChangeArrowheads="1"/>
            </p:cNvSpPr>
            <p:nvPr/>
          </p:nvSpPr>
          <p:spPr bwMode="gray">
            <a:xfrm>
              <a:off x="1596" y="1154"/>
              <a:ext cx="518" cy="514"/>
            </a:xfrm>
            <a:prstGeom prst="ellipse">
              <a:avLst/>
            </a:prstGeom>
            <a:solidFill>
              <a:srgbClr val="C7AA6F"/>
            </a:solidFill>
            <a:ln w="28575" algn="ctr">
              <a:solidFill>
                <a:srgbClr val="F8F8F8">
                  <a:alpha val="70000"/>
                </a:srgb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16" name="Picture 80" descr="cir_lighteffect0"/>
            <p:cNvPicPr>
              <a:picLocks noChangeAspect="1" noChangeArrowheads="1"/>
            </p:cNvPicPr>
            <p:nvPr/>
          </p:nvPicPr>
          <p:blipFill>
            <a:blip r:embed="rId2">
              <a:lum bright="18000" contrast="-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1609" y="1230"/>
              <a:ext cx="484" cy="3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7" name="Group 81"/>
          <p:cNvGrpSpPr>
            <a:grpSpLocks/>
          </p:cNvGrpSpPr>
          <p:nvPr/>
        </p:nvGrpSpPr>
        <p:grpSpPr bwMode="auto">
          <a:xfrm>
            <a:off x="9123908" y="4937685"/>
            <a:ext cx="1243250" cy="1166232"/>
            <a:chOff x="1596" y="1152"/>
            <a:chExt cx="518" cy="516"/>
          </a:xfrm>
        </p:grpSpPr>
        <p:sp>
          <p:nvSpPr>
            <p:cNvPr id="18" name="Oval 82"/>
            <p:cNvSpPr>
              <a:spLocks noChangeArrowheads="1"/>
            </p:cNvSpPr>
            <p:nvPr/>
          </p:nvSpPr>
          <p:spPr bwMode="gray">
            <a:xfrm>
              <a:off x="1596" y="1154"/>
              <a:ext cx="518" cy="514"/>
            </a:xfrm>
            <a:prstGeom prst="ellipse">
              <a:avLst/>
            </a:prstGeom>
            <a:solidFill>
              <a:srgbClr val="9E65B7"/>
            </a:solidFill>
            <a:ln w="28575" algn="ctr">
              <a:solidFill>
                <a:srgbClr val="F8F8F8">
                  <a:alpha val="70000"/>
                </a:srgb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19" name="Picture 83" descr="cir_lighteffect0"/>
            <p:cNvPicPr>
              <a:picLocks noChangeAspect="1" noChangeArrowheads="1"/>
            </p:cNvPicPr>
            <p:nvPr/>
          </p:nvPicPr>
          <p:blipFill>
            <a:blip r:embed="rId2">
              <a:lum bright="18000" contrast="-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1609" y="1152"/>
              <a:ext cx="484" cy="3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3" name="Group 93"/>
          <p:cNvGrpSpPr>
            <a:grpSpLocks/>
          </p:cNvGrpSpPr>
          <p:nvPr/>
        </p:nvGrpSpPr>
        <p:grpSpPr bwMode="auto">
          <a:xfrm>
            <a:off x="9092834" y="1369631"/>
            <a:ext cx="853495" cy="786235"/>
            <a:chOff x="2430" y="1692"/>
            <a:chExt cx="339" cy="339"/>
          </a:xfrm>
        </p:grpSpPr>
        <p:sp>
          <p:nvSpPr>
            <p:cNvPr id="24" name="Freeform 94"/>
            <p:cNvSpPr>
              <a:spLocks noEditPoints="1"/>
            </p:cNvSpPr>
            <p:nvPr/>
          </p:nvSpPr>
          <p:spPr bwMode="gray">
            <a:xfrm>
              <a:off x="2430" y="1692"/>
              <a:ext cx="339" cy="339"/>
            </a:xfrm>
            <a:custGeom>
              <a:avLst/>
              <a:gdLst>
                <a:gd name="T0" fmla="*/ 170 w 339"/>
                <a:gd name="T1" fmla="*/ 0 h 339"/>
                <a:gd name="T2" fmla="*/ 131 w 339"/>
                <a:gd name="T3" fmla="*/ 5 h 339"/>
                <a:gd name="T4" fmla="*/ 95 w 339"/>
                <a:gd name="T5" fmla="*/ 17 h 339"/>
                <a:gd name="T6" fmla="*/ 63 w 339"/>
                <a:gd name="T7" fmla="*/ 38 h 339"/>
                <a:gd name="T8" fmla="*/ 38 w 339"/>
                <a:gd name="T9" fmla="*/ 63 h 339"/>
                <a:gd name="T10" fmla="*/ 18 w 339"/>
                <a:gd name="T11" fmla="*/ 95 h 339"/>
                <a:gd name="T12" fmla="*/ 5 w 339"/>
                <a:gd name="T13" fmla="*/ 131 h 339"/>
                <a:gd name="T14" fmla="*/ 0 w 339"/>
                <a:gd name="T15" fmla="*/ 170 h 339"/>
                <a:gd name="T16" fmla="*/ 5 w 339"/>
                <a:gd name="T17" fmla="*/ 209 h 339"/>
                <a:gd name="T18" fmla="*/ 18 w 339"/>
                <a:gd name="T19" fmla="*/ 245 h 339"/>
                <a:gd name="T20" fmla="*/ 38 w 339"/>
                <a:gd name="T21" fmla="*/ 276 h 339"/>
                <a:gd name="T22" fmla="*/ 63 w 339"/>
                <a:gd name="T23" fmla="*/ 302 h 339"/>
                <a:gd name="T24" fmla="*/ 95 w 339"/>
                <a:gd name="T25" fmla="*/ 323 h 339"/>
                <a:gd name="T26" fmla="*/ 131 w 339"/>
                <a:gd name="T27" fmla="*/ 335 h 339"/>
                <a:gd name="T28" fmla="*/ 170 w 339"/>
                <a:gd name="T29" fmla="*/ 339 h 339"/>
                <a:gd name="T30" fmla="*/ 209 w 339"/>
                <a:gd name="T31" fmla="*/ 335 h 339"/>
                <a:gd name="T32" fmla="*/ 245 w 339"/>
                <a:gd name="T33" fmla="*/ 323 h 339"/>
                <a:gd name="T34" fmla="*/ 276 w 339"/>
                <a:gd name="T35" fmla="*/ 302 h 339"/>
                <a:gd name="T36" fmla="*/ 303 w 339"/>
                <a:gd name="T37" fmla="*/ 276 h 339"/>
                <a:gd name="T38" fmla="*/ 323 w 339"/>
                <a:gd name="T39" fmla="*/ 245 h 339"/>
                <a:gd name="T40" fmla="*/ 335 w 339"/>
                <a:gd name="T41" fmla="*/ 209 h 339"/>
                <a:gd name="T42" fmla="*/ 339 w 339"/>
                <a:gd name="T43" fmla="*/ 170 h 339"/>
                <a:gd name="T44" fmla="*/ 335 w 339"/>
                <a:gd name="T45" fmla="*/ 131 h 339"/>
                <a:gd name="T46" fmla="*/ 323 w 339"/>
                <a:gd name="T47" fmla="*/ 95 h 339"/>
                <a:gd name="T48" fmla="*/ 303 w 339"/>
                <a:gd name="T49" fmla="*/ 63 h 339"/>
                <a:gd name="T50" fmla="*/ 276 w 339"/>
                <a:gd name="T51" fmla="*/ 38 h 339"/>
                <a:gd name="T52" fmla="*/ 245 w 339"/>
                <a:gd name="T53" fmla="*/ 17 h 339"/>
                <a:gd name="T54" fmla="*/ 209 w 339"/>
                <a:gd name="T55" fmla="*/ 5 h 339"/>
                <a:gd name="T56" fmla="*/ 170 w 339"/>
                <a:gd name="T57" fmla="*/ 0 h 339"/>
                <a:gd name="T58" fmla="*/ 170 w 339"/>
                <a:gd name="T59" fmla="*/ 294 h 339"/>
                <a:gd name="T60" fmla="*/ 137 w 339"/>
                <a:gd name="T61" fmla="*/ 291 h 339"/>
                <a:gd name="T62" fmla="*/ 107 w 339"/>
                <a:gd name="T63" fmla="*/ 278 h 339"/>
                <a:gd name="T64" fmla="*/ 81 w 339"/>
                <a:gd name="T65" fmla="*/ 258 h 339"/>
                <a:gd name="T66" fmla="*/ 62 w 339"/>
                <a:gd name="T67" fmla="*/ 233 h 339"/>
                <a:gd name="T68" fmla="*/ 50 w 339"/>
                <a:gd name="T69" fmla="*/ 203 h 339"/>
                <a:gd name="T70" fmla="*/ 45 w 339"/>
                <a:gd name="T71" fmla="*/ 170 h 339"/>
                <a:gd name="T72" fmla="*/ 50 w 339"/>
                <a:gd name="T73" fmla="*/ 137 h 339"/>
                <a:gd name="T74" fmla="*/ 62 w 339"/>
                <a:gd name="T75" fmla="*/ 107 h 339"/>
                <a:gd name="T76" fmla="*/ 81 w 339"/>
                <a:gd name="T77" fmla="*/ 81 h 339"/>
                <a:gd name="T78" fmla="*/ 107 w 339"/>
                <a:gd name="T79" fmla="*/ 62 h 339"/>
                <a:gd name="T80" fmla="*/ 137 w 339"/>
                <a:gd name="T81" fmla="*/ 48 h 339"/>
                <a:gd name="T82" fmla="*/ 170 w 339"/>
                <a:gd name="T83" fmla="*/ 44 h 339"/>
                <a:gd name="T84" fmla="*/ 203 w 339"/>
                <a:gd name="T85" fmla="*/ 48 h 339"/>
                <a:gd name="T86" fmla="*/ 233 w 339"/>
                <a:gd name="T87" fmla="*/ 62 h 339"/>
                <a:gd name="T88" fmla="*/ 258 w 339"/>
                <a:gd name="T89" fmla="*/ 81 h 339"/>
                <a:gd name="T90" fmla="*/ 278 w 339"/>
                <a:gd name="T91" fmla="*/ 107 h 339"/>
                <a:gd name="T92" fmla="*/ 291 w 339"/>
                <a:gd name="T93" fmla="*/ 137 h 339"/>
                <a:gd name="T94" fmla="*/ 296 w 339"/>
                <a:gd name="T95" fmla="*/ 170 h 339"/>
                <a:gd name="T96" fmla="*/ 291 w 339"/>
                <a:gd name="T97" fmla="*/ 203 h 339"/>
                <a:gd name="T98" fmla="*/ 278 w 339"/>
                <a:gd name="T99" fmla="*/ 233 h 339"/>
                <a:gd name="T100" fmla="*/ 258 w 339"/>
                <a:gd name="T101" fmla="*/ 258 h 339"/>
                <a:gd name="T102" fmla="*/ 233 w 339"/>
                <a:gd name="T103" fmla="*/ 278 h 339"/>
                <a:gd name="T104" fmla="*/ 203 w 339"/>
                <a:gd name="T105" fmla="*/ 291 h 339"/>
                <a:gd name="T106" fmla="*/ 170 w 339"/>
                <a:gd name="T107" fmla="*/ 294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39" h="339">
                  <a:moveTo>
                    <a:pt x="170" y="0"/>
                  </a:moveTo>
                  <a:lnTo>
                    <a:pt x="131" y="5"/>
                  </a:lnTo>
                  <a:lnTo>
                    <a:pt x="95" y="17"/>
                  </a:lnTo>
                  <a:lnTo>
                    <a:pt x="63" y="38"/>
                  </a:lnTo>
                  <a:lnTo>
                    <a:pt x="38" y="63"/>
                  </a:lnTo>
                  <a:lnTo>
                    <a:pt x="18" y="95"/>
                  </a:lnTo>
                  <a:lnTo>
                    <a:pt x="5" y="131"/>
                  </a:lnTo>
                  <a:lnTo>
                    <a:pt x="0" y="170"/>
                  </a:lnTo>
                  <a:lnTo>
                    <a:pt x="5" y="209"/>
                  </a:lnTo>
                  <a:lnTo>
                    <a:pt x="18" y="245"/>
                  </a:lnTo>
                  <a:lnTo>
                    <a:pt x="38" y="276"/>
                  </a:lnTo>
                  <a:lnTo>
                    <a:pt x="63" y="302"/>
                  </a:lnTo>
                  <a:lnTo>
                    <a:pt x="95" y="323"/>
                  </a:lnTo>
                  <a:lnTo>
                    <a:pt x="131" y="335"/>
                  </a:lnTo>
                  <a:lnTo>
                    <a:pt x="170" y="339"/>
                  </a:lnTo>
                  <a:lnTo>
                    <a:pt x="209" y="335"/>
                  </a:lnTo>
                  <a:lnTo>
                    <a:pt x="245" y="323"/>
                  </a:lnTo>
                  <a:lnTo>
                    <a:pt x="276" y="302"/>
                  </a:lnTo>
                  <a:lnTo>
                    <a:pt x="303" y="276"/>
                  </a:lnTo>
                  <a:lnTo>
                    <a:pt x="323" y="245"/>
                  </a:lnTo>
                  <a:lnTo>
                    <a:pt x="335" y="209"/>
                  </a:lnTo>
                  <a:lnTo>
                    <a:pt x="339" y="170"/>
                  </a:lnTo>
                  <a:lnTo>
                    <a:pt x="335" y="131"/>
                  </a:lnTo>
                  <a:lnTo>
                    <a:pt x="323" y="95"/>
                  </a:lnTo>
                  <a:lnTo>
                    <a:pt x="303" y="63"/>
                  </a:lnTo>
                  <a:lnTo>
                    <a:pt x="276" y="38"/>
                  </a:lnTo>
                  <a:lnTo>
                    <a:pt x="245" y="17"/>
                  </a:lnTo>
                  <a:lnTo>
                    <a:pt x="209" y="5"/>
                  </a:lnTo>
                  <a:lnTo>
                    <a:pt x="170" y="0"/>
                  </a:lnTo>
                  <a:close/>
                  <a:moveTo>
                    <a:pt x="170" y="294"/>
                  </a:moveTo>
                  <a:lnTo>
                    <a:pt x="137" y="291"/>
                  </a:lnTo>
                  <a:lnTo>
                    <a:pt x="107" y="278"/>
                  </a:lnTo>
                  <a:lnTo>
                    <a:pt x="81" y="258"/>
                  </a:lnTo>
                  <a:lnTo>
                    <a:pt x="62" y="233"/>
                  </a:lnTo>
                  <a:lnTo>
                    <a:pt x="50" y="203"/>
                  </a:lnTo>
                  <a:lnTo>
                    <a:pt x="45" y="170"/>
                  </a:lnTo>
                  <a:lnTo>
                    <a:pt x="50" y="137"/>
                  </a:lnTo>
                  <a:lnTo>
                    <a:pt x="62" y="107"/>
                  </a:lnTo>
                  <a:lnTo>
                    <a:pt x="81" y="81"/>
                  </a:lnTo>
                  <a:lnTo>
                    <a:pt x="107" y="62"/>
                  </a:lnTo>
                  <a:lnTo>
                    <a:pt x="137" y="48"/>
                  </a:lnTo>
                  <a:lnTo>
                    <a:pt x="170" y="44"/>
                  </a:lnTo>
                  <a:lnTo>
                    <a:pt x="203" y="48"/>
                  </a:lnTo>
                  <a:lnTo>
                    <a:pt x="233" y="62"/>
                  </a:lnTo>
                  <a:lnTo>
                    <a:pt x="258" y="81"/>
                  </a:lnTo>
                  <a:lnTo>
                    <a:pt x="278" y="107"/>
                  </a:lnTo>
                  <a:lnTo>
                    <a:pt x="291" y="137"/>
                  </a:lnTo>
                  <a:lnTo>
                    <a:pt x="296" y="170"/>
                  </a:lnTo>
                  <a:lnTo>
                    <a:pt x="291" y="203"/>
                  </a:lnTo>
                  <a:lnTo>
                    <a:pt x="278" y="233"/>
                  </a:lnTo>
                  <a:lnTo>
                    <a:pt x="258" y="258"/>
                  </a:lnTo>
                  <a:lnTo>
                    <a:pt x="233" y="278"/>
                  </a:lnTo>
                  <a:lnTo>
                    <a:pt x="203" y="291"/>
                  </a:lnTo>
                  <a:lnTo>
                    <a:pt x="170" y="29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5921" dir="2700000" algn="ctr" rotWithShape="0">
                <a:srgbClr val="000000">
                  <a:alpha val="50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0">
                  <a:solidFill>
                    <a:srgbClr val="FFFFFF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" name="Freeform 95"/>
            <p:cNvSpPr>
              <a:spLocks noEditPoints="1"/>
            </p:cNvSpPr>
            <p:nvPr/>
          </p:nvSpPr>
          <p:spPr bwMode="gray">
            <a:xfrm>
              <a:off x="2516" y="1799"/>
              <a:ext cx="168" cy="157"/>
            </a:xfrm>
            <a:custGeom>
              <a:avLst/>
              <a:gdLst>
                <a:gd name="T0" fmla="*/ 12 w 168"/>
                <a:gd name="T1" fmla="*/ 76 h 157"/>
                <a:gd name="T2" fmla="*/ 30 w 168"/>
                <a:gd name="T3" fmla="*/ 114 h 157"/>
                <a:gd name="T4" fmla="*/ 63 w 168"/>
                <a:gd name="T5" fmla="*/ 132 h 157"/>
                <a:gd name="T6" fmla="*/ 106 w 168"/>
                <a:gd name="T7" fmla="*/ 132 h 157"/>
                <a:gd name="T8" fmla="*/ 139 w 168"/>
                <a:gd name="T9" fmla="*/ 114 h 157"/>
                <a:gd name="T10" fmla="*/ 157 w 168"/>
                <a:gd name="T11" fmla="*/ 76 h 157"/>
                <a:gd name="T12" fmla="*/ 163 w 168"/>
                <a:gd name="T13" fmla="*/ 100 h 157"/>
                <a:gd name="T14" fmla="*/ 142 w 168"/>
                <a:gd name="T15" fmla="*/ 136 h 157"/>
                <a:gd name="T16" fmla="*/ 106 w 168"/>
                <a:gd name="T17" fmla="*/ 156 h 157"/>
                <a:gd name="T18" fmla="*/ 61 w 168"/>
                <a:gd name="T19" fmla="*/ 156 h 157"/>
                <a:gd name="T20" fmla="*/ 27 w 168"/>
                <a:gd name="T21" fmla="*/ 136 h 157"/>
                <a:gd name="T22" fmla="*/ 4 w 168"/>
                <a:gd name="T23" fmla="*/ 100 h 157"/>
                <a:gd name="T24" fmla="*/ 39 w 168"/>
                <a:gd name="T25" fmla="*/ 45 h 157"/>
                <a:gd name="T26" fmla="*/ 27 w 168"/>
                <a:gd name="T27" fmla="*/ 42 h 157"/>
                <a:gd name="T28" fmla="*/ 19 w 168"/>
                <a:gd name="T29" fmla="*/ 34 h 157"/>
                <a:gd name="T30" fmla="*/ 16 w 168"/>
                <a:gd name="T31" fmla="*/ 22 h 157"/>
                <a:gd name="T32" fmla="*/ 19 w 168"/>
                <a:gd name="T33" fmla="*/ 12 h 157"/>
                <a:gd name="T34" fmla="*/ 27 w 168"/>
                <a:gd name="T35" fmla="*/ 3 h 157"/>
                <a:gd name="T36" fmla="*/ 39 w 168"/>
                <a:gd name="T37" fmla="*/ 0 h 157"/>
                <a:gd name="T38" fmla="*/ 49 w 168"/>
                <a:gd name="T39" fmla="*/ 3 h 157"/>
                <a:gd name="T40" fmla="*/ 58 w 168"/>
                <a:gd name="T41" fmla="*/ 12 h 157"/>
                <a:gd name="T42" fmla="*/ 61 w 168"/>
                <a:gd name="T43" fmla="*/ 22 h 157"/>
                <a:gd name="T44" fmla="*/ 58 w 168"/>
                <a:gd name="T45" fmla="*/ 34 h 157"/>
                <a:gd name="T46" fmla="*/ 49 w 168"/>
                <a:gd name="T47" fmla="*/ 42 h 157"/>
                <a:gd name="T48" fmla="*/ 39 w 168"/>
                <a:gd name="T49" fmla="*/ 45 h 157"/>
                <a:gd name="T50" fmla="*/ 124 w 168"/>
                <a:gd name="T51" fmla="*/ 45 h 157"/>
                <a:gd name="T52" fmla="*/ 114 w 168"/>
                <a:gd name="T53" fmla="*/ 39 h 157"/>
                <a:gd name="T54" fmla="*/ 108 w 168"/>
                <a:gd name="T55" fmla="*/ 28 h 157"/>
                <a:gd name="T56" fmla="*/ 108 w 168"/>
                <a:gd name="T57" fmla="*/ 16 h 157"/>
                <a:gd name="T58" fmla="*/ 114 w 168"/>
                <a:gd name="T59" fmla="*/ 6 h 157"/>
                <a:gd name="T60" fmla="*/ 124 w 168"/>
                <a:gd name="T61" fmla="*/ 1 h 157"/>
                <a:gd name="T62" fmla="*/ 136 w 168"/>
                <a:gd name="T63" fmla="*/ 1 h 157"/>
                <a:gd name="T64" fmla="*/ 145 w 168"/>
                <a:gd name="T65" fmla="*/ 6 h 157"/>
                <a:gd name="T66" fmla="*/ 151 w 168"/>
                <a:gd name="T67" fmla="*/ 16 h 157"/>
                <a:gd name="T68" fmla="*/ 151 w 168"/>
                <a:gd name="T69" fmla="*/ 28 h 157"/>
                <a:gd name="T70" fmla="*/ 145 w 168"/>
                <a:gd name="T71" fmla="*/ 39 h 157"/>
                <a:gd name="T72" fmla="*/ 136 w 168"/>
                <a:gd name="T73" fmla="*/ 45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68" h="157">
                  <a:moveTo>
                    <a:pt x="0" y="76"/>
                  </a:moveTo>
                  <a:lnTo>
                    <a:pt x="12" y="76"/>
                  </a:lnTo>
                  <a:lnTo>
                    <a:pt x="18" y="97"/>
                  </a:lnTo>
                  <a:lnTo>
                    <a:pt x="30" y="114"/>
                  </a:lnTo>
                  <a:lnTo>
                    <a:pt x="43" y="126"/>
                  </a:lnTo>
                  <a:lnTo>
                    <a:pt x="63" y="132"/>
                  </a:lnTo>
                  <a:lnTo>
                    <a:pt x="84" y="135"/>
                  </a:lnTo>
                  <a:lnTo>
                    <a:pt x="106" y="132"/>
                  </a:lnTo>
                  <a:lnTo>
                    <a:pt x="124" y="126"/>
                  </a:lnTo>
                  <a:lnTo>
                    <a:pt x="139" y="114"/>
                  </a:lnTo>
                  <a:lnTo>
                    <a:pt x="150" y="97"/>
                  </a:lnTo>
                  <a:lnTo>
                    <a:pt x="157" y="76"/>
                  </a:lnTo>
                  <a:lnTo>
                    <a:pt x="168" y="76"/>
                  </a:lnTo>
                  <a:lnTo>
                    <a:pt x="163" y="100"/>
                  </a:lnTo>
                  <a:lnTo>
                    <a:pt x="154" y="120"/>
                  </a:lnTo>
                  <a:lnTo>
                    <a:pt x="142" y="136"/>
                  </a:lnTo>
                  <a:lnTo>
                    <a:pt x="126" y="148"/>
                  </a:lnTo>
                  <a:lnTo>
                    <a:pt x="106" y="156"/>
                  </a:lnTo>
                  <a:lnTo>
                    <a:pt x="84" y="157"/>
                  </a:lnTo>
                  <a:lnTo>
                    <a:pt x="61" y="156"/>
                  </a:lnTo>
                  <a:lnTo>
                    <a:pt x="43" y="148"/>
                  </a:lnTo>
                  <a:lnTo>
                    <a:pt x="27" y="136"/>
                  </a:lnTo>
                  <a:lnTo>
                    <a:pt x="13" y="120"/>
                  </a:lnTo>
                  <a:lnTo>
                    <a:pt x="4" y="100"/>
                  </a:lnTo>
                  <a:lnTo>
                    <a:pt x="0" y="76"/>
                  </a:lnTo>
                  <a:close/>
                  <a:moveTo>
                    <a:pt x="39" y="45"/>
                  </a:moveTo>
                  <a:lnTo>
                    <a:pt x="33" y="45"/>
                  </a:lnTo>
                  <a:lnTo>
                    <a:pt x="27" y="42"/>
                  </a:lnTo>
                  <a:lnTo>
                    <a:pt x="22" y="39"/>
                  </a:lnTo>
                  <a:lnTo>
                    <a:pt x="19" y="34"/>
                  </a:lnTo>
                  <a:lnTo>
                    <a:pt x="16" y="28"/>
                  </a:lnTo>
                  <a:lnTo>
                    <a:pt x="16" y="22"/>
                  </a:lnTo>
                  <a:lnTo>
                    <a:pt x="16" y="16"/>
                  </a:lnTo>
                  <a:lnTo>
                    <a:pt x="19" y="12"/>
                  </a:lnTo>
                  <a:lnTo>
                    <a:pt x="22" y="6"/>
                  </a:lnTo>
                  <a:lnTo>
                    <a:pt x="27" y="3"/>
                  </a:lnTo>
                  <a:lnTo>
                    <a:pt x="33" y="1"/>
                  </a:lnTo>
                  <a:lnTo>
                    <a:pt x="39" y="0"/>
                  </a:lnTo>
                  <a:lnTo>
                    <a:pt x="45" y="1"/>
                  </a:lnTo>
                  <a:lnTo>
                    <a:pt x="49" y="3"/>
                  </a:lnTo>
                  <a:lnTo>
                    <a:pt x="55" y="6"/>
                  </a:lnTo>
                  <a:lnTo>
                    <a:pt x="58" y="12"/>
                  </a:lnTo>
                  <a:lnTo>
                    <a:pt x="61" y="16"/>
                  </a:lnTo>
                  <a:lnTo>
                    <a:pt x="61" y="22"/>
                  </a:lnTo>
                  <a:lnTo>
                    <a:pt x="61" y="28"/>
                  </a:lnTo>
                  <a:lnTo>
                    <a:pt x="58" y="34"/>
                  </a:lnTo>
                  <a:lnTo>
                    <a:pt x="55" y="39"/>
                  </a:lnTo>
                  <a:lnTo>
                    <a:pt x="49" y="42"/>
                  </a:lnTo>
                  <a:lnTo>
                    <a:pt x="45" y="45"/>
                  </a:lnTo>
                  <a:lnTo>
                    <a:pt x="39" y="45"/>
                  </a:lnTo>
                  <a:close/>
                  <a:moveTo>
                    <a:pt x="130" y="45"/>
                  </a:moveTo>
                  <a:lnTo>
                    <a:pt x="124" y="45"/>
                  </a:lnTo>
                  <a:lnTo>
                    <a:pt x="118" y="42"/>
                  </a:lnTo>
                  <a:lnTo>
                    <a:pt x="114" y="39"/>
                  </a:lnTo>
                  <a:lnTo>
                    <a:pt x="109" y="34"/>
                  </a:lnTo>
                  <a:lnTo>
                    <a:pt x="108" y="28"/>
                  </a:lnTo>
                  <a:lnTo>
                    <a:pt x="106" y="22"/>
                  </a:lnTo>
                  <a:lnTo>
                    <a:pt x="108" y="16"/>
                  </a:lnTo>
                  <a:lnTo>
                    <a:pt x="109" y="12"/>
                  </a:lnTo>
                  <a:lnTo>
                    <a:pt x="114" y="6"/>
                  </a:lnTo>
                  <a:lnTo>
                    <a:pt x="118" y="3"/>
                  </a:lnTo>
                  <a:lnTo>
                    <a:pt x="124" y="1"/>
                  </a:lnTo>
                  <a:lnTo>
                    <a:pt x="130" y="0"/>
                  </a:lnTo>
                  <a:lnTo>
                    <a:pt x="136" y="1"/>
                  </a:lnTo>
                  <a:lnTo>
                    <a:pt x="141" y="3"/>
                  </a:lnTo>
                  <a:lnTo>
                    <a:pt x="145" y="6"/>
                  </a:lnTo>
                  <a:lnTo>
                    <a:pt x="150" y="12"/>
                  </a:lnTo>
                  <a:lnTo>
                    <a:pt x="151" y="16"/>
                  </a:lnTo>
                  <a:lnTo>
                    <a:pt x="153" y="22"/>
                  </a:lnTo>
                  <a:lnTo>
                    <a:pt x="151" y="28"/>
                  </a:lnTo>
                  <a:lnTo>
                    <a:pt x="150" y="34"/>
                  </a:lnTo>
                  <a:lnTo>
                    <a:pt x="145" y="39"/>
                  </a:lnTo>
                  <a:lnTo>
                    <a:pt x="141" y="42"/>
                  </a:lnTo>
                  <a:lnTo>
                    <a:pt x="136" y="45"/>
                  </a:lnTo>
                  <a:lnTo>
                    <a:pt x="130" y="45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rgbClr val="000000">
                  <a:alpha val="50000"/>
                </a:srgbClr>
              </a:outerShdw>
            </a:effec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26" name="Group 93"/>
          <p:cNvGrpSpPr>
            <a:grpSpLocks/>
          </p:cNvGrpSpPr>
          <p:nvPr/>
        </p:nvGrpSpPr>
        <p:grpSpPr bwMode="auto">
          <a:xfrm>
            <a:off x="9187827" y="2588821"/>
            <a:ext cx="977250" cy="850702"/>
            <a:chOff x="2430" y="1692"/>
            <a:chExt cx="300" cy="339"/>
          </a:xfrm>
        </p:grpSpPr>
        <p:sp>
          <p:nvSpPr>
            <p:cNvPr id="27" name="Freeform 94"/>
            <p:cNvSpPr>
              <a:spLocks noEditPoints="1"/>
            </p:cNvSpPr>
            <p:nvPr/>
          </p:nvSpPr>
          <p:spPr bwMode="gray">
            <a:xfrm>
              <a:off x="2430" y="1692"/>
              <a:ext cx="300" cy="339"/>
            </a:xfrm>
            <a:custGeom>
              <a:avLst/>
              <a:gdLst>
                <a:gd name="T0" fmla="*/ 170 w 339"/>
                <a:gd name="T1" fmla="*/ 0 h 339"/>
                <a:gd name="T2" fmla="*/ 131 w 339"/>
                <a:gd name="T3" fmla="*/ 5 h 339"/>
                <a:gd name="T4" fmla="*/ 95 w 339"/>
                <a:gd name="T5" fmla="*/ 17 h 339"/>
                <a:gd name="T6" fmla="*/ 63 w 339"/>
                <a:gd name="T7" fmla="*/ 38 h 339"/>
                <a:gd name="T8" fmla="*/ 38 w 339"/>
                <a:gd name="T9" fmla="*/ 63 h 339"/>
                <a:gd name="T10" fmla="*/ 18 w 339"/>
                <a:gd name="T11" fmla="*/ 95 h 339"/>
                <a:gd name="T12" fmla="*/ 5 w 339"/>
                <a:gd name="T13" fmla="*/ 131 h 339"/>
                <a:gd name="T14" fmla="*/ 0 w 339"/>
                <a:gd name="T15" fmla="*/ 170 h 339"/>
                <a:gd name="T16" fmla="*/ 5 w 339"/>
                <a:gd name="T17" fmla="*/ 209 h 339"/>
                <a:gd name="T18" fmla="*/ 18 w 339"/>
                <a:gd name="T19" fmla="*/ 245 h 339"/>
                <a:gd name="T20" fmla="*/ 38 w 339"/>
                <a:gd name="T21" fmla="*/ 276 h 339"/>
                <a:gd name="T22" fmla="*/ 63 w 339"/>
                <a:gd name="T23" fmla="*/ 302 h 339"/>
                <a:gd name="T24" fmla="*/ 95 w 339"/>
                <a:gd name="T25" fmla="*/ 323 h 339"/>
                <a:gd name="T26" fmla="*/ 131 w 339"/>
                <a:gd name="T27" fmla="*/ 335 h 339"/>
                <a:gd name="T28" fmla="*/ 170 w 339"/>
                <a:gd name="T29" fmla="*/ 339 h 339"/>
                <a:gd name="T30" fmla="*/ 209 w 339"/>
                <a:gd name="T31" fmla="*/ 335 h 339"/>
                <a:gd name="T32" fmla="*/ 245 w 339"/>
                <a:gd name="T33" fmla="*/ 323 h 339"/>
                <a:gd name="T34" fmla="*/ 276 w 339"/>
                <a:gd name="T35" fmla="*/ 302 h 339"/>
                <a:gd name="T36" fmla="*/ 303 w 339"/>
                <a:gd name="T37" fmla="*/ 276 h 339"/>
                <a:gd name="T38" fmla="*/ 323 w 339"/>
                <a:gd name="T39" fmla="*/ 245 h 339"/>
                <a:gd name="T40" fmla="*/ 335 w 339"/>
                <a:gd name="T41" fmla="*/ 209 h 339"/>
                <a:gd name="T42" fmla="*/ 339 w 339"/>
                <a:gd name="T43" fmla="*/ 170 h 339"/>
                <a:gd name="T44" fmla="*/ 335 w 339"/>
                <a:gd name="T45" fmla="*/ 131 h 339"/>
                <a:gd name="T46" fmla="*/ 323 w 339"/>
                <a:gd name="T47" fmla="*/ 95 h 339"/>
                <a:gd name="T48" fmla="*/ 303 w 339"/>
                <a:gd name="T49" fmla="*/ 63 h 339"/>
                <a:gd name="T50" fmla="*/ 276 w 339"/>
                <a:gd name="T51" fmla="*/ 38 h 339"/>
                <a:gd name="T52" fmla="*/ 245 w 339"/>
                <a:gd name="T53" fmla="*/ 17 h 339"/>
                <a:gd name="T54" fmla="*/ 209 w 339"/>
                <a:gd name="T55" fmla="*/ 5 h 339"/>
                <a:gd name="T56" fmla="*/ 170 w 339"/>
                <a:gd name="T57" fmla="*/ 0 h 339"/>
                <a:gd name="T58" fmla="*/ 170 w 339"/>
                <a:gd name="T59" fmla="*/ 294 h 339"/>
                <a:gd name="T60" fmla="*/ 137 w 339"/>
                <a:gd name="T61" fmla="*/ 291 h 339"/>
                <a:gd name="T62" fmla="*/ 107 w 339"/>
                <a:gd name="T63" fmla="*/ 278 h 339"/>
                <a:gd name="T64" fmla="*/ 81 w 339"/>
                <a:gd name="T65" fmla="*/ 258 h 339"/>
                <a:gd name="T66" fmla="*/ 62 w 339"/>
                <a:gd name="T67" fmla="*/ 233 h 339"/>
                <a:gd name="T68" fmla="*/ 50 w 339"/>
                <a:gd name="T69" fmla="*/ 203 h 339"/>
                <a:gd name="T70" fmla="*/ 45 w 339"/>
                <a:gd name="T71" fmla="*/ 170 h 339"/>
                <a:gd name="T72" fmla="*/ 50 w 339"/>
                <a:gd name="T73" fmla="*/ 137 h 339"/>
                <a:gd name="T74" fmla="*/ 62 w 339"/>
                <a:gd name="T75" fmla="*/ 107 h 339"/>
                <a:gd name="T76" fmla="*/ 81 w 339"/>
                <a:gd name="T77" fmla="*/ 81 h 339"/>
                <a:gd name="T78" fmla="*/ 107 w 339"/>
                <a:gd name="T79" fmla="*/ 62 h 339"/>
                <a:gd name="T80" fmla="*/ 137 w 339"/>
                <a:gd name="T81" fmla="*/ 48 h 339"/>
                <a:gd name="T82" fmla="*/ 170 w 339"/>
                <a:gd name="T83" fmla="*/ 44 h 339"/>
                <a:gd name="T84" fmla="*/ 203 w 339"/>
                <a:gd name="T85" fmla="*/ 48 h 339"/>
                <a:gd name="T86" fmla="*/ 233 w 339"/>
                <a:gd name="T87" fmla="*/ 62 h 339"/>
                <a:gd name="T88" fmla="*/ 258 w 339"/>
                <a:gd name="T89" fmla="*/ 81 h 339"/>
                <a:gd name="T90" fmla="*/ 278 w 339"/>
                <a:gd name="T91" fmla="*/ 107 h 339"/>
                <a:gd name="T92" fmla="*/ 291 w 339"/>
                <a:gd name="T93" fmla="*/ 137 h 339"/>
                <a:gd name="T94" fmla="*/ 296 w 339"/>
                <a:gd name="T95" fmla="*/ 170 h 339"/>
                <a:gd name="T96" fmla="*/ 291 w 339"/>
                <a:gd name="T97" fmla="*/ 203 h 339"/>
                <a:gd name="T98" fmla="*/ 278 w 339"/>
                <a:gd name="T99" fmla="*/ 233 h 339"/>
                <a:gd name="T100" fmla="*/ 258 w 339"/>
                <a:gd name="T101" fmla="*/ 258 h 339"/>
                <a:gd name="T102" fmla="*/ 233 w 339"/>
                <a:gd name="T103" fmla="*/ 278 h 339"/>
                <a:gd name="T104" fmla="*/ 203 w 339"/>
                <a:gd name="T105" fmla="*/ 291 h 339"/>
                <a:gd name="T106" fmla="*/ 170 w 339"/>
                <a:gd name="T107" fmla="*/ 294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39" h="339">
                  <a:moveTo>
                    <a:pt x="170" y="0"/>
                  </a:moveTo>
                  <a:lnTo>
                    <a:pt x="131" y="5"/>
                  </a:lnTo>
                  <a:lnTo>
                    <a:pt x="95" y="17"/>
                  </a:lnTo>
                  <a:lnTo>
                    <a:pt x="63" y="38"/>
                  </a:lnTo>
                  <a:lnTo>
                    <a:pt x="38" y="63"/>
                  </a:lnTo>
                  <a:lnTo>
                    <a:pt x="18" y="95"/>
                  </a:lnTo>
                  <a:lnTo>
                    <a:pt x="5" y="131"/>
                  </a:lnTo>
                  <a:lnTo>
                    <a:pt x="0" y="170"/>
                  </a:lnTo>
                  <a:lnTo>
                    <a:pt x="5" y="209"/>
                  </a:lnTo>
                  <a:lnTo>
                    <a:pt x="18" y="245"/>
                  </a:lnTo>
                  <a:lnTo>
                    <a:pt x="38" y="276"/>
                  </a:lnTo>
                  <a:lnTo>
                    <a:pt x="63" y="302"/>
                  </a:lnTo>
                  <a:lnTo>
                    <a:pt x="95" y="323"/>
                  </a:lnTo>
                  <a:lnTo>
                    <a:pt x="131" y="335"/>
                  </a:lnTo>
                  <a:lnTo>
                    <a:pt x="170" y="339"/>
                  </a:lnTo>
                  <a:lnTo>
                    <a:pt x="209" y="335"/>
                  </a:lnTo>
                  <a:lnTo>
                    <a:pt x="245" y="323"/>
                  </a:lnTo>
                  <a:lnTo>
                    <a:pt x="276" y="302"/>
                  </a:lnTo>
                  <a:lnTo>
                    <a:pt x="303" y="276"/>
                  </a:lnTo>
                  <a:lnTo>
                    <a:pt x="323" y="245"/>
                  </a:lnTo>
                  <a:lnTo>
                    <a:pt x="335" y="209"/>
                  </a:lnTo>
                  <a:lnTo>
                    <a:pt x="339" y="170"/>
                  </a:lnTo>
                  <a:lnTo>
                    <a:pt x="335" y="131"/>
                  </a:lnTo>
                  <a:lnTo>
                    <a:pt x="323" y="95"/>
                  </a:lnTo>
                  <a:lnTo>
                    <a:pt x="303" y="63"/>
                  </a:lnTo>
                  <a:lnTo>
                    <a:pt x="276" y="38"/>
                  </a:lnTo>
                  <a:lnTo>
                    <a:pt x="245" y="17"/>
                  </a:lnTo>
                  <a:lnTo>
                    <a:pt x="209" y="5"/>
                  </a:lnTo>
                  <a:lnTo>
                    <a:pt x="170" y="0"/>
                  </a:lnTo>
                  <a:close/>
                  <a:moveTo>
                    <a:pt x="170" y="294"/>
                  </a:moveTo>
                  <a:lnTo>
                    <a:pt x="137" y="291"/>
                  </a:lnTo>
                  <a:lnTo>
                    <a:pt x="107" y="278"/>
                  </a:lnTo>
                  <a:lnTo>
                    <a:pt x="81" y="258"/>
                  </a:lnTo>
                  <a:lnTo>
                    <a:pt x="62" y="233"/>
                  </a:lnTo>
                  <a:lnTo>
                    <a:pt x="50" y="203"/>
                  </a:lnTo>
                  <a:lnTo>
                    <a:pt x="45" y="170"/>
                  </a:lnTo>
                  <a:lnTo>
                    <a:pt x="50" y="137"/>
                  </a:lnTo>
                  <a:lnTo>
                    <a:pt x="62" y="107"/>
                  </a:lnTo>
                  <a:lnTo>
                    <a:pt x="81" y="81"/>
                  </a:lnTo>
                  <a:lnTo>
                    <a:pt x="107" y="62"/>
                  </a:lnTo>
                  <a:lnTo>
                    <a:pt x="137" y="48"/>
                  </a:lnTo>
                  <a:lnTo>
                    <a:pt x="170" y="44"/>
                  </a:lnTo>
                  <a:lnTo>
                    <a:pt x="203" y="48"/>
                  </a:lnTo>
                  <a:lnTo>
                    <a:pt x="233" y="62"/>
                  </a:lnTo>
                  <a:lnTo>
                    <a:pt x="258" y="81"/>
                  </a:lnTo>
                  <a:lnTo>
                    <a:pt x="278" y="107"/>
                  </a:lnTo>
                  <a:lnTo>
                    <a:pt x="291" y="137"/>
                  </a:lnTo>
                  <a:lnTo>
                    <a:pt x="296" y="170"/>
                  </a:lnTo>
                  <a:lnTo>
                    <a:pt x="291" y="203"/>
                  </a:lnTo>
                  <a:lnTo>
                    <a:pt x="278" y="233"/>
                  </a:lnTo>
                  <a:lnTo>
                    <a:pt x="258" y="258"/>
                  </a:lnTo>
                  <a:lnTo>
                    <a:pt x="233" y="278"/>
                  </a:lnTo>
                  <a:lnTo>
                    <a:pt x="203" y="291"/>
                  </a:lnTo>
                  <a:lnTo>
                    <a:pt x="170" y="29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5921" dir="2700000" algn="ctr" rotWithShape="0">
                <a:srgbClr val="000000">
                  <a:alpha val="50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0">
                  <a:solidFill>
                    <a:srgbClr val="FFFFFF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" name="Freeform 95"/>
            <p:cNvSpPr>
              <a:spLocks noEditPoints="1"/>
            </p:cNvSpPr>
            <p:nvPr/>
          </p:nvSpPr>
          <p:spPr bwMode="gray">
            <a:xfrm>
              <a:off x="2500" y="1799"/>
              <a:ext cx="184" cy="157"/>
            </a:xfrm>
            <a:custGeom>
              <a:avLst/>
              <a:gdLst>
                <a:gd name="T0" fmla="*/ 12 w 168"/>
                <a:gd name="T1" fmla="*/ 76 h 157"/>
                <a:gd name="T2" fmla="*/ 30 w 168"/>
                <a:gd name="T3" fmla="*/ 114 h 157"/>
                <a:gd name="T4" fmla="*/ 63 w 168"/>
                <a:gd name="T5" fmla="*/ 132 h 157"/>
                <a:gd name="T6" fmla="*/ 106 w 168"/>
                <a:gd name="T7" fmla="*/ 132 h 157"/>
                <a:gd name="T8" fmla="*/ 139 w 168"/>
                <a:gd name="T9" fmla="*/ 114 h 157"/>
                <a:gd name="T10" fmla="*/ 157 w 168"/>
                <a:gd name="T11" fmla="*/ 76 h 157"/>
                <a:gd name="T12" fmla="*/ 163 w 168"/>
                <a:gd name="T13" fmla="*/ 100 h 157"/>
                <a:gd name="T14" fmla="*/ 142 w 168"/>
                <a:gd name="T15" fmla="*/ 136 h 157"/>
                <a:gd name="T16" fmla="*/ 106 w 168"/>
                <a:gd name="T17" fmla="*/ 156 h 157"/>
                <a:gd name="T18" fmla="*/ 61 w 168"/>
                <a:gd name="T19" fmla="*/ 156 h 157"/>
                <a:gd name="T20" fmla="*/ 27 w 168"/>
                <a:gd name="T21" fmla="*/ 136 h 157"/>
                <a:gd name="T22" fmla="*/ 4 w 168"/>
                <a:gd name="T23" fmla="*/ 100 h 157"/>
                <a:gd name="T24" fmla="*/ 39 w 168"/>
                <a:gd name="T25" fmla="*/ 45 h 157"/>
                <a:gd name="T26" fmla="*/ 27 w 168"/>
                <a:gd name="T27" fmla="*/ 42 h 157"/>
                <a:gd name="T28" fmla="*/ 19 w 168"/>
                <a:gd name="T29" fmla="*/ 34 h 157"/>
                <a:gd name="T30" fmla="*/ 16 w 168"/>
                <a:gd name="T31" fmla="*/ 22 h 157"/>
                <a:gd name="T32" fmla="*/ 19 w 168"/>
                <a:gd name="T33" fmla="*/ 12 h 157"/>
                <a:gd name="T34" fmla="*/ 27 w 168"/>
                <a:gd name="T35" fmla="*/ 3 h 157"/>
                <a:gd name="T36" fmla="*/ 39 w 168"/>
                <a:gd name="T37" fmla="*/ 0 h 157"/>
                <a:gd name="T38" fmla="*/ 49 w 168"/>
                <a:gd name="T39" fmla="*/ 3 h 157"/>
                <a:gd name="T40" fmla="*/ 58 w 168"/>
                <a:gd name="T41" fmla="*/ 12 h 157"/>
                <a:gd name="T42" fmla="*/ 61 w 168"/>
                <a:gd name="T43" fmla="*/ 22 h 157"/>
                <a:gd name="T44" fmla="*/ 58 w 168"/>
                <a:gd name="T45" fmla="*/ 34 h 157"/>
                <a:gd name="T46" fmla="*/ 49 w 168"/>
                <a:gd name="T47" fmla="*/ 42 h 157"/>
                <a:gd name="T48" fmla="*/ 39 w 168"/>
                <a:gd name="T49" fmla="*/ 45 h 157"/>
                <a:gd name="T50" fmla="*/ 124 w 168"/>
                <a:gd name="T51" fmla="*/ 45 h 157"/>
                <a:gd name="T52" fmla="*/ 114 w 168"/>
                <a:gd name="T53" fmla="*/ 39 h 157"/>
                <a:gd name="T54" fmla="*/ 108 w 168"/>
                <a:gd name="T55" fmla="*/ 28 h 157"/>
                <a:gd name="T56" fmla="*/ 108 w 168"/>
                <a:gd name="T57" fmla="*/ 16 h 157"/>
                <a:gd name="T58" fmla="*/ 114 w 168"/>
                <a:gd name="T59" fmla="*/ 6 h 157"/>
                <a:gd name="T60" fmla="*/ 124 w 168"/>
                <a:gd name="T61" fmla="*/ 1 h 157"/>
                <a:gd name="T62" fmla="*/ 136 w 168"/>
                <a:gd name="T63" fmla="*/ 1 h 157"/>
                <a:gd name="T64" fmla="*/ 145 w 168"/>
                <a:gd name="T65" fmla="*/ 6 h 157"/>
                <a:gd name="T66" fmla="*/ 151 w 168"/>
                <a:gd name="T67" fmla="*/ 16 h 157"/>
                <a:gd name="T68" fmla="*/ 151 w 168"/>
                <a:gd name="T69" fmla="*/ 28 h 157"/>
                <a:gd name="T70" fmla="*/ 145 w 168"/>
                <a:gd name="T71" fmla="*/ 39 h 157"/>
                <a:gd name="T72" fmla="*/ 136 w 168"/>
                <a:gd name="T73" fmla="*/ 45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68" h="157">
                  <a:moveTo>
                    <a:pt x="0" y="76"/>
                  </a:moveTo>
                  <a:lnTo>
                    <a:pt x="12" y="76"/>
                  </a:lnTo>
                  <a:lnTo>
                    <a:pt x="18" y="97"/>
                  </a:lnTo>
                  <a:lnTo>
                    <a:pt x="30" y="114"/>
                  </a:lnTo>
                  <a:lnTo>
                    <a:pt x="43" y="126"/>
                  </a:lnTo>
                  <a:lnTo>
                    <a:pt x="63" y="132"/>
                  </a:lnTo>
                  <a:lnTo>
                    <a:pt x="84" y="135"/>
                  </a:lnTo>
                  <a:lnTo>
                    <a:pt x="106" y="132"/>
                  </a:lnTo>
                  <a:lnTo>
                    <a:pt x="124" y="126"/>
                  </a:lnTo>
                  <a:lnTo>
                    <a:pt x="139" y="114"/>
                  </a:lnTo>
                  <a:lnTo>
                    <a:pt x="150" y="97"/>
                  </a:lnTo>
                  <a:lnTo>
                    <a:pt x="157" y="76"/>
                  </a:lnTo>
                  <a:lnTo>
                    <a:pt x="168" y="76"/>
                  </a:lnTo>
                  <a:lnTo>
                    <a:pt x="163" y="100"/>
                  </a:lnTo>
                  <a:lnTo>
                    <a:pt x="154" y="120"/>
                  </a:lnTo>
                  <a:lnTo>
                    <a:pt x="142" y="136"/>
                  </a:lnTo>
                  <a:lnTo>
                    <a:pt x="126" y="148"/>
                  </a:lnTo>
                  <a:lnTo>
                    <a:pt x="106" y="156"/>
                  </a:lnTo>
                  <a:lnTo>
                    <a:pt x="84" y="157"/>
                  </a:lnTo>
                  <a:lnTo>
                    <a:pt x="61" y="156"/>
                  </a:lnTo>
                  <a:lnTo>
                    <a:pt x="43" y="148"/>
                  </a:lnTo>
                  <a:lnTo>
                    <a:pt x="27" y="136"/>
                  </a:lnTo>
                  <a:lnTo>
                    <a:pt x="13" y="120"/>
                  </a:lnTo>
                  <a:lnTo>
                    <a:pt x="4" y="100"/>
                  </a:lnTo>
                  <a:lnTo>
                    <a:pt x="0" y="76"/>
                  </a:lnTo>
                  <a:close/>
                  <a:moveTo>
                    <a:pt x="39" y="45"/>
                  </a:moveTo>
                  <a:lnTo>
                    <a:pt x="33" y="45"/>
                  </a:lnTo>
                  <a:lnTo>
                    <a:pt x="27" y="42"/>
                  </a:lnTo>
                  <a:lnTo>
                    <a:pt x="22" y="39"/>
                  </a:lnTo>
                  <a:lnTo>
                    <a:pt x="19" y="34"/>
                  </a:lnTo>
                  <a:lnTo>
                    <a:pt x="16" y="28"/>
                  </a:lnTo>
                  <a:lnTo>
                    <a:pt x="16" y="22"/>
                  </a:lnTo>
                  <a:lnTo>
                    <a:pt x="16" y="16"/>
                  </a:lnTo>
                  <a:lnTo>
                    <a:pt x="19" y="12"/>
                  </a:lnTo>
                  <a:lnTo>
                    <a:pt x="22" y="6"/>
                  </a:lnTo>
                  <a:lnTo>
                    <a:pt x="27" y="3"/>
                  </a:lnTo>
                  <a:lnTo>
                    <a:pt x="33" y="1"/>
                  </a:lnTo>
                  <a:lnTo>
                    <a:pt x="39" y="0"/>
                  </a:lnTo>
                  <a:lnTo>
                    <a:pt x="45" y="1"/>
                  </a:lnTo>
                  <a:lnTo>
                    <a:pt x="49" y="3"/>
                  </a:lnTo>
                  <a:lnTo>
                    <a:pt x="55" y="6"/>
                  </a:lnTo>
                  <a:lnTo>
                    <a:pt x="58" y="12"/>
                  </a:lnTo>
                  <a:lnTo>
                    <a:pt x="61" y="16"/>
                  </a:lnTo>
                  <a:lnTo>
                    <a:pt x="61" y="22"/>
                  </a:lnTo>
                  <a:lnTo>
                    <a:pt x="61" y="28"/>
                  </a:lnTo>
                  <a:lnTo>
                    <a:pt x="58" y="34"/>
                  </a:lnTo>
                  <a:lnTo>
                    <a:pt x="55" y="39"/>
                  </a:lnTo>
                  <a:lnTo>
                    <a:pt x="49" y="42"/>
                  </a:lnTo>
                  <a:lnTo>
                    <a:pt x="45" y="45"/>
                  </a:lnTo>
                  <a:lnTo>
                    <a:pt x="39" y="45"/>
                  </a:lnTo>
                  <a:close/>
                  <a:moveTo>
                    <a:pt x="130" y="45"/>
                  </a:moveTo>
                  <a:lnTo>
                    <a:pt x="124" y="45"/>
                  </a:lnTo>
                  <a:lnTo>
                    <a:pt x="118" y="42"/>
                  </a:lnTo>
                  <a:lnTo>
                    <a:pt x="114" y="39"/>
                  </a:lnTo>
                  <a:lnTo>
                    <a:pt x="109" y="34"/>
                  </a:lnTo>
                  <a:lnTo>
                    <a:pt x="108" y="28"/>
                  </a:lnTo>
                  <a:lnTo>
                    <a:pt x="106" y="22"/>
                  </a:lnTo>
                  <a:lnTo>
                    <a:pt x="108" y="16"/>
                  </a:lnTo>
                  <a:lnTo>
                    <a:pt x="109" y="12"/>
                  </a:lnTo>
                  <a:lnTo>
                    <a:pt x="114" y="6"/>
                  </a:lnTo>
                  <a:lnTo>
                    <a:pt x="118" y="3"/>
                  </a:lnTo>
                  <a:lnTo>
                    <a:pt x="124" y="1"/>
                  </a:lnTo>
                  <a:lnTo>
                    <a:pt x="130" y="0"/>
                  </a:lnTo>
                  <a:lnTo>
                    <a:pt x="136" y="1"/>
                  </a:lnTo>
                  <a:lnTo>
                    <a:pt x="141" y="3"/>
                  </a:lnTo>
                  <a:lnTo>
                    <a:pt x="145" y="6"/>
                  </a:lnTo>
                  <a:lnTo>
                    <a:pt x="150" y="12"/>
                  </a:lnTo>
                  <a:lnTo>
                    <a:pt x="151" y="16"/>
                  </a:lnTo>
                  <a:lnTo>
                    <a:pt x="153" y="22"/>
                  </a:lnTo>
                  <a:lnTo>
                    <a:pt x="151" y="28"/>
                  </a:lnTo>
                  <a:lnTo>
                    <a:pt x="150" y="34"/>
                  </a:lnTo>
                  <a:lnTo>
                    <a:pt x="145" y="39"/>
                  </a:lnTo>
                  <a:lnTo>
                    <a:pt x="141" y="42"/>
                  </a:lnTo>
                  <a:lnTo>
                    <a:pt x="136" y="45"/>
                  </a:lnTo>
                  <a:lnTo>
                    <a:pt x="130" y="45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rgbClr val="000000">
                  <a:alpha val="50000"/>
                </a:srgbClr>
              </a:outerShdw>
            </a:effec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30" name="Group 93"/>
          <p:cNvGrpSpPr>
            <a:grpSpLocks/>
          </p:cNvGrpSpPr>
          <p:nvPr/>
        </p:nvGrpSpPr>
        <p:grpSpPr bwMode="auto">
          <a:xfrm>
            <a:off x="9324260" y="3781616"/>
            <a:ext cx="800788" cy="830997"/>
            <a:chOff x="2430" y="1692"/>
            <a:chExt cx="339" cy="339"/>
          </a:xfrm>
        </p:grpSpPr>
        <p:sp>
          <p:nvSpPr>
            <p:cNvPr id="31" name="Freeform 94"/>
            <p:cNvSpPr>
              <a:spLocks noEditPoints="1"/>
            </p:cNvSpPr>
            <p:nvPr/>
          </p:nvSpPr>
          <p:spPr bwMode="gray">
            <a:xfrm>
              <a:off x="2430" y="1692"/>
              <a:ext cx="339" cy="339"/>
            </a:xfrm>
            <a:custGeom>
              <a:avLst/>
              <a:gdLst>
                <a:gd name="T0" fmla="*/ 170 w 339"/>
                <a:gd name="T1" fmla="*/ 0 h 339"/>
                <a:gd name="T2" fmla="*/ 131 w 339"/>
                <a:gd name="T3" fmla="*/ 5 h 339"/>
                <a:gd name="T4" fmla="*/ 95 w 339"/>
                <a:gd name="T5" fmla="*/ 17 h 339"/>
                <a:gd name="T6" fmla="*/ 63 w 339"/>
                <a:gd name="T7" fmla="*/ 38 h 339"/>
                <a:gd name="T8" fmla="*/ 38 w 339"/>
                <a:gd name="T9" fmla="*/ 63 h 339"/>
                <a:gd name="T10" fmla="*/ 18 w 339"/>
                <a:gd name="T11" fmla="*/ 95 h 339"/>
                <a:gd name="T12" fmla="*/ 5 w 339"/>
                <a:gd name="T13" fmla="*/ 131 h 339"/>
                <a:gd name="T14" fmla="*/ 0 w 339"/>
                <a:gd name="T15" fmla="*/ 170 h 339"/>
                <a:gd name="T16" fmla="*/ 5 w 339"/>
                <a:gd name="T17" fmla="*/ 209 h 339"/>
                <a:gd name="T18" fmla="*/ 18 w 339"/>
                <a:gd name="T19" fmla="*/ 245 h 339"/>
                <a:gd name="T20" fmla="*/ 38 w 339"/>
                <a:gd name="T21" fmla="*/ 276 h 339"/>
                <a:gd name="T22" fmla="*/ 63 w 339"/>
                <a:gd name="T23" fmla="*/ 302 h 339"/>
                <a:gd name="T24" fmla="*/ 95 w 339"/>
                <a:gd name="T25" fmla="*/ 323 h 339"/>
                <a:gd name="T26" fmla="*/ 131 w 339"/>
                <a:gd name="T27" fmla="*/ 335 h 339"/>
                <a:gd name="T28" fmla="*/ 170 w 339"/>
                <a:gd name="T29" fmla="*/ 339 h 339"/>
                <a:gd name="T30" fmla="*/ 209 w 339"/>
                <a:gd name="T31" fmla="*/ 335 h 339"/>
                <a:gd name="T32" fmla="*/ 245 w 339"/>
                <a:gd name="T33" fmla="*/ 323 h 339"/>
                <a:gd name="T34" fmla="*/ 276 w 339"/>
                <a:gd name="T35" fmla="*/ 302 h 339"/>
                <a:gd name="T36" fmla="*/ 303 w 339"/>
                <a:gd name="T37" fmla="*/ 276 h 339"/>
                <a:gd name="T38" fmla="*/ 323 w 339"/>
                <a:gd name="T39" fmla="*/ 245 h 339"/>
                <a:gd name="T40" fmla="*/ 335 w 339"/>
                <a:gd name="T41" fmla="*/ 209 h 339"/>
                <a:gd name="T42" fmla="*/ 339 w 339"/>
                <a:gd name="T43" fmla="*/ 170 h 339"/>
                <a:gd name="T44" fmla="*/ 335 w 339"/>
                <a:gd name="T45" fmla="*/ 131 h 339"/>
                <a:gd name="T46" fmla="*/ 323 w 339"/>
                <a:gd name="T47" fmla="*/ 95 h 339"/>
                <a:gd name="T48" fmla="*/ 303 w 339"/>
                <a:gd name="T49" fmla="*/ 63 h 339"/>
                <a:gd name="T50" fmla="*/ 276 w 339"/>
                <a:gd name="T51" fmla="*/ 38 h 339"/>
                <a:gd name="T52" fmla="*/ 245 w 339"/>
                <a:gd name="T53" fmla="*/ 17 h 339"/>
                <a:gd name="T54" fmla="*/ 209 w 339"/>
                <a:gd name="T55" fmla="*/ 5 h 339"/>
                <a:gd name="T56" fmla="*/ 170 w 339"/>
                <a:gd name="T57" fmla="*/ 0 h 339"/>
                <a:gd name="T58" fmla="*/ 170 w 339"/>
                <a:gd name="T59" fmla="*/ 294 h 339"/>
                <a:gd name="T60" fmla="*/ 137 w 339"/>
                <a:gd name="T61" fmla="*/ 291 h 339"/>
                <a:gd name="T62" fmla="*/ 107 w 339"/>
                <a:gd name="T63" fmla="*/ 278 h 339"/>
                <a:gd name="T64" fmla="*/ 81 w 339"/>
                <a:gd name="T65" fmla="*/ 258 h 339"/>
                <a:gd name="T66" fmla="*/ 62 w 339"/>
                <a:gd name="T67" fmla="*/ 233 h 339"/>
                <a:gd name="T68" fmla="*/ 50 w 339"/>
                <a:gd name="T69" fmla="*/ 203 h 339"/>
                <a:gd name="T70" fmla="*/ 45 w 339"/>
                <a:gd name="T71" fmla="*/ 170 h 339"/>
                <a:gd name="T72" fmla="*/ 50 w 339"/>
                <a:gd name="T73" fmla="*/ 137 h 339"/>
                <a:gd name="T74" fmla="*/ 62 w 339"/>
                <a:gd name="T75" fmla="*/ 107 h 339"/>
                <a:gd name="T76" fmla="*/ 81 w 339"/>
                <a:gd name="T77" fmla="*/ 81 h 339"/>
                <a:gd name="T78" fmla="*/ 107 w 339"/>
                <a:gd name="T79" fmla="*/ 62 h 339"/>
                <a:gd name="T80" fmla="*/ 137 w 339"/>
                <a:gd name="T81" fmla="*/ 48 h 339"/>
                <a:gd name="T82" fmla="*/ 170 w 339"/>
                <a:gd name="T83" fmla="*/ 44 h 339"/>
                <a:gd name="T84" fmla="*/ 203 w 339"/>
                <a:gd name="T85" fmla="*/ 48 h 339"/>
                <a:gd name="T86" fmla="*/ 233 w 339"/>
                <a:gd name="T87" fmla="*/ 62 h 339"/>
                <a:gd name="T88" fmla="*/ 258 w 339"/>
                <a:gd name="T89" fmla="*/ 81 h 339"/>
                <a:gd name="T90" fmla="*/ 278 w 339"/>
                <a:gd name="T91" fmla="*/ 107 h 339"/>
                <a:gd name="T92" fmla="*/ 291 w 339"/>
                <a:gd name="T93" fmla="*/ 137 h 339"/>
                <a:gd name="T94" fmla="*/ 296 w 339"/>
                <a:gd name="T95" fmla="*/ 170 h 339"/>
                <a:gd name="T96" fmla="*/ 291 w 339"/>
                <a:gd name="T97" fmla="*/ 203 h 339"/>
                <a:gd name="T98" fmla="*/ 278 w 339"/>
                <a:gd name="T99" fmla="*/ 233 h 339"/>
                <a:gd name="T100" fmla="*/ 258 w 339"/>
                <a:gd name="T101" fmla="*/ 258 h 339"/>
                <a:gd name="T102" fmla="*/ 233 w 339"/>
                <a:gd name="T103" fmla="*/ 278 h 339"/>
                <a:gd name="T104" fmla="*/ 203 w 339"/>
                <a:gd name="T105" fmla="*/ 291 h 339"/>
                <a:gd name="T106" fmla="*/ 170 w 339"/>
                <a:gd name="T107" fmla="*/ 294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39" h="339">
                  <a:moveTo>
                    <a:pt x="170" y="0"/>
                  </a:moveTo>
                  <a:lnTo>
                    <a:pt x="131" y="5"/>
                  </a:lnTo>
                  <a:lnTo>
                    <a:pt x="95" y="17"/>
                  </a:lnTo>
                  <a:lnTo>
                    <a:pt x="63" y="38"/>
                  </a:lnTo>
                  <a:lnTo>
                    <a:pt x="38" y="63"/>
                  </a:lnTo>
                  <a:lnTo>
                    <a:pt x="18" y="95"/>
                  </a:lnTo>
                  <a:lnTo>
                    <a:pt x="5" y="131"/>
                  </a:lnTo>
                  <a:lnTo>
                    <a:pt x="0" y="170"/>
                  </a:lnTo>
                  <a:lnTo>
                    <a:pt x="5" y="209"/>
                  </a:lnTo>
                  <a:lnTo>
                    <a:pt x="18" y="245"/>
                  </a:lnTo>
                  <a:lnTo>
                    <a:pt x="38" y="276"/>
                  </a:lnTo>
                  <a:lnTo>
                    <a:pt x="63" y="302"/>
                  </a:lnTo>
                  <a:lnTo>
                    <a:pt x="95" y="323"/>
                  </a:lnTo>
                  <a:lnTo>
                    <a:pt x="131" y="335"/>
                  </a:lnTo>
                  <a:lnTo>
                    <a:pt x="170" y="339"/>
                  </a:lnTo>
                  <a:lnTo>
                    <a:pt x="209" y="335"/>
                  </a:lnTo>
                  <a:lnTo>
                    <a:pt x="245" y="323"/>
                  </a:lnTo>
                  <a:lnTo>
                    <a:pt x="276" y="302"/>
                  </a:lnTo>
                  <a:lnTo>
                    <a:pt x="303" y="276"/>
                  </a:lnTo>
                  <a:lnTo>
                    <a:pt x="323" y="245"/>
                  </a:lnTo>
                  <a:lnTo>
                    <a:pt x="335" y="209"/>
                  </a:lnTo>
                  <a:lnTo>
                    <a:pt x="339" y="170"/>
                  </a:lnTo>
                  <a:lnTo>
                    <a:pt x="335" y="131"/>
                  </a:lnTo>
                  <a:lnTo>
                    <a:pt x="323" y="95"/>
                  </a:lnTo>
                  <a:lnTo>
                    <a:pt x="303" y="63"/>
                  </a:lnTo>
                  <a:lnTo>
                    <a:pt x="276" y="38"/>
                  </a:lnTo>
                  <a:lnTo>
                    <a:pt x="245" y="17"/>
                  </a:lnTo>
                  <a:lnTo>
                    <a:pt x="209" y="5"/>
                  </a:lnTo>
                  <a:lnTo>
                    <a:pt x="170" y="0"/>
                  </a:lnTo>
                  <a:close/>
                  <a:moveTo>
                    <a:pt x="170" y="294"/>
                  </a:moveTo>
                  <a:lnTo>
                    <a:pt x="137" y="291"/>
                  </a:lnTo>
                  <a:lnTo>
                    <a:pt x="107" y="278"/>
                  </a:lnTo>
                  <a:lnTo>
                    <a:pt x="81" y="258"/>
                  </a:lnTo>
                  <a:lnTo>
                    <a:pt x="62" y="233"/>
                  </a:lnTo>
                  <a:lnTo>
                    <a:pt x="50" y="203"/>
                  </a:lnTo>
                  <a:lnTo>
                    <a:pt x="45" y="170"/>
                  </a:lnTo>
                  <a:lnTo>
                    <a:pt x="50" y="137"/>
                  </a:lnTo>
                  <a:lnTo>
                    <a:pt x="62" y="107"/>
                  </a:lnTo>
                  <a:lnTo>
                    <a:pt x="81" y="81"/>
                  </a:lnTo>
                  <a:lnTo>
                    <a:pt x="107" y="62"/>
                  </a:lnTo>
                  <a:lnTo>
                    <a:pt x="137" y="48"/>
                  </a:lnTo>
                  <a:lnTo>
                    <a:pt x="170" y="44"/>
                  </a:lnTo>
                  <a:lnTo>
                    <a:pt x="203" y="48"/>
                  </a:lnTo>
                  <a:lnTo>
                    <a:pt x="233" y="62"/>
                  </a:lnTo>
                  <a:lnTo>
                    <a:pt x="258" y="81"/>
                  </a:lnTo>
                  <a:lnTo>
                    <a:pt x="278" y="107"/>
                  </a:lnTo>
                  <a:lnTo>
                    <a:pt x="291" y="137"/>
                  </a:lnTo>
                  <a:lnTo>
                    <a:pt x="296" y="170"/>
                  </a:lnTo>
                  <a:lnTo>
                    <a:pt x="291" y="203"/>
                  </a:lnTo>
                  <a:lnTo>
                    <a:pt x="278" y="233"/>
                  </a:lnTo>
                  <a:lnTo>
                    <a:pt x="258" y="258"/>
                  </a:lnTo>
                  <a:lnTo>
                    <a:pt x="233" y="278"/>
                  </a:lnTo>
                  <a:lnTo>
                    <a:pt x="203" y="291"/>
                  </a:lnTo>
                  <a:lnTo>
                    <a:pt x="170" y="29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5921" dir="2700000" algn="ctr" rotWithShape="0">
                <a:srgbClr val="000000">
                  <a:alpha val="50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0">
                  <a:solidFill>
                    <a:srgbClr val="FFFFFF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" name="Freeform 95"/>
            <p:cNvSpPr>
              <a:spLocks noEditPoints="1"/>
            </p:cNvSpPr>
            <p:nvPr/>
          </p:nvSpPr>
          <p:spPr bwMode="gray">
            <a:xfrm>
              <a:off x="2516" y="1799"/>
              <a:ext cx="168" cy="157"/>
            </a:xfrm>
            <a:custGeom>
              <a:avLst/>
              <a:gdLst>
                <a:gd name="T0" fmla="*/ 12 w 168"/>
                <a:gd name="T1" fmla="*/ 76 h 157"/>
                <a:gd name="T2" fmla="*/ 30 w 168"/>
                <a:gd name="T3" fmla="*/ 114 h 157"/>
                <a:gd name="T4" fmla="*/ 63 w 168"/>
                <a:gd name="T5" fmla="*/ 132 h 157"/>
                <a:gd name="T6" fmla="*/ 106 w 168"/>
                <a:gd name="T7" fmla="*/ 132 h 157"/>
                <a:gd name="T8" fmla="*/ 139 w 168"/>
                <a:gd name="T9" fmla="*/ 114 h 157"/>
                <a:gd name="T10" fmla="*/ 157 w 168"/>
                <a:gd name="T11" fmla="*/ 76 h 157"/>
                <a:gd name="T12" fmla="*/ 163 w 168"/>
                <a:gd name="T13" fmla="*/ 100 h 157"/>
                <a:gd name="T14" fmla="*/ 142 w 168"/>
                <a:gd name="T15" fmla="*/ 136 h 157"/>
                <a:gd name="T16" fmla="*/ 106 w 168"/>
                <a:gd name="T17" fmla="*/ 156 h 157"/>
                <a:gd name="T18" fmla="*/ 61 w 168"/>
                <a:gd name="T19" fmla="*/ 156 h 157"/>
                <a:gd name="T20" fmla="*/ 27 w 168"/>
                <a:gd name="T21" fmla="*/ 136 h 157"/>
                <a:gd name="T22" fmla="*/ 4 w 168"/>
                <a:gd name="T23" fmla="*/ 100 h 157"/>
                <a:gd name="T24" fmla="*/ 39 w 168"/>
                <a:gd name="T25" fmla="*/ 45 h 157"/>
                <a:gd name="T26" fmla="*/ 27 w 168"/>
                <a:gd name="T27" fmla="*/ 42 h 157"/>
                <a:gd name="T28" fmla="*/ 19 w 168"/>
                <a:gd name="T29" fmla="*/ 34 h 157"/>
                <a:gd name="T30" fmla="*/ 16 w 168"/>
                <a:gd name="T31" fmla="*/ 22 h 157"/>
                <a:gd name="T32" fmla="*/ 19 w 168"/>
                <a:gd name="T33" fmla="*/ 12 h 157"/>
                <a:gd name="T34" fmla="*/ 27 w 168"/>
                <a:gd name="T35" fmla="*/ 3 h 157"/>
                <a:gd name="T36" fmla="*/ 39 w 168"/>
                <a:gd name="T37" fmla="*/ 0 h 157"/>
                <a:gd name="T38" fmla="*/ 49 w 168"/>
                <a:gd name="T39" fmla="*/ 3 h 157"/>
                <a:gd name="T40" fmla="*/ 58 w 168"/>
                <a:gd name="T41" fmla="*/ 12 h 157"/>
                <a:gd name="T42" fmla="*/ 61 w 168"/>
                <a:gd name="T43" fmla="*/ 22 h 157"/>
                <a:gd name="T44" fmla="*/ 58 w 168"/>
                <a:gd name="T45" fmla="*/ 34 h 157"/>
                <a:gd name="T46" fmla="*/ 49 w 168"/>
                <a:gd name="T47" fmla="*/ 42 h 157"/>
                <a:gd name="T48" fmla="*/ 39 w 168"/>
                <a:gd name="T49" fmla="*/ 45 h 157"/>
                <a:gd name="T50" fmla="*/ 124 w 168"/>
                <a:gd name="T51" fmla="*/ 45 h 157"/>
                <a:gd name="T52" fmla="*/ 114 w 168"/>
                <a:gd name="T53" fmla="*/ 39 h 157"/>
                <a:gd name="T54" fmla="*/ 108 w 168"/>
                <a:gd name="T55" fmla="*/ 28 h 157"/>
                <a:gd name="T56" fmla="*/ 108 w 168"/>
                <a:gd name="T57" fmla="*/ 16 h 157"/>
                <a:gd name="T58" fmla="*/ 114 w 168"/>
                <a:gd name="T59" fmla="*/ 6 h 157"/>
                <a:gd name="T60" fmla="*/ 124 w 168"/>
                <a:gd name="T61" fmla="*/ 1 h 157"/>
                <a:gd name="T62" fmla="*/ 136 w 168"/>
                <a:gd name="T63" fmla="*/ 1 h 157"/>
                <a:gd name="T64" fmla="*/ 145 w 168"/>
                <a:gd name="T65" fmla="*/ 6 h 157"/>
                <a:gd name="T66" fmla="*/ 151 w 168"/>
                <a:gd name="T67" fmla="*/ 16 h 157"/>
                <a:gd name="T68" fmla="*/ 151 w 168"/>
                <a:gd name="T69" fmla="*/ 28 h 157"/>
                <a:gd name="T70" fmla="*/ 145 w 168"/>
                <a:gd name="T71" fmla="*/ 39 h 157"/>
                <a:gd name="T72" fmla="*/ 136 w 168"/>
                <a:gd name="T73" fmla="*/ 45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68" h="157">
                  <a:moveTo>
                    <a:pt x="0" y="76"/>
                  </a:moveTo>
                  <a:lnTo>
                    <a:pt x="12" y="76"/>
                  </a:lnTo>
                  <a:lnTo>
                    <a:pt x="18" y="97"/>
                  </a:lnTo>
                  <a:lnTo>
                    <a:pt x="30" y="114"/>
                  </a:lnTo>
                  <a:lnTo>
                    <a:pt x="43" y="126"/>
                  </a:lnTo>
                  <a:lnTo>
                    <a:pt x="63" y="132"/>
                  </a:lnTo>
                  <a:lnTo>
                    <a:pt x="84" y="135"/>
                  </a:lnTo>
                  <a:lnTo>
                    <a:pt x="106" y="132"/>
                  </a:lnTo>
                  <a:lnTo>
                    <a:pt x="124" y="126"/>
                  </a:lnTo>
                  <a:lnTo>
                    <a:pt x="139" y="114"/>
                  </a:lnTo>
                  <a:lnTo>
                    <a:pt x="150" y="97"/>
                  </a:lnTo>
                  <a:lnTo>
                    <a:pt x="157" y="76"/>
                  </a:lnTo>
                  <a:lnTo>
                    <a:pt x="168" y="76"/>
                  </a:lnTo>
                  <a:lnTo>
                    <a:pt x="163" y="100"/>
                  </a:lnTo>
                  <a:lnTo>
                    <a:pt x="154" y="120"/>
                  </a:lnTo>
                  <a:lnTo>
                    <a:pt x="142" y="136"/>
                  </a:lnTo>
                  <a:lnTo>
                    <a:pt x="126" y="148"/>
                  </a:lnTo>
                  <a:lnTo>
                    <a:pt x="106" y="156"/>
                  </a:lnTo>
                  <a:lnTo>
                    <a:pt x="84" y="157"/>
                  </a:lnTo>
                  <a:lnTo>
                    <a:pt x="61" y="156"/>
                  </a:lnTo>
                  <a:lnTo>
                    <a:pt x="43" y="148"/>
                  </a:lnTo>
                  <a:lnTo>
                    <a:pt x="27" y="136"/>
                  </a:lnTo>
                  <a:lnTo>
                    <a:pt x="13" y="120"/>
                  </a:lnTo>
                  <a:lnTo>
                    <a:pt x="4" y="100"/>
                  </a:lnTo>
                  <a:lnTo>
                    <a:pt x="0" y="76"/>
                  </a:lnTo>
                  <a:close/>
                  <a:moveTo>
                    <a:pt x="39" y="45"/>
                  </a:moveTo>
                  <a:lnTo>
                    <a:pt x="33" y="45"/>
                  </a:lnTo>
                  <a:lnTo>
                    <a:pt x="27" y="42"/>
                  </a:lnTo>
                  <a:lnTo>
                    <a:pt x="22" y="39"/>
                  </a:lnTo>
                  <a:lnTo>
                    <a:pt x="19" y="34"/>
                  </a:lnTo>
                  <a:lnTo>
                    <a:pt x="16" y="28"/>
                  </a:lnTo>
                  <a:lnTo>
                    <a:pt x="16" y="22"/>
                  </a:lnTo>
                  <a:lnTo>
                    <a:pt x="16" y="16"/>
                  </a:lnTo>
                  <a:lnTo>
                    <a:pt x="19" y="12"/>
                  </a:lnTo>
                  <a:lnTo>
                    <a:pt x="22" y="6"/>
                  </a:lnTo>
                  <a:lnTo>
                    <a:pt x="27" y="3"/>
                  </a:lnTo>
                  <a:lnTo>
                    <a:pt x="33" y="1"/>
                  </a:lnTo>
                  <a:lnTo>
                    <a:pt x="39" y="0"/>
                  </a:lnTo>
                  <a:lnTo>
                    <a:pt x="45" y="1"/>
                  </a:lnTo>
                  <a:lnTo>
                    <a:pt x="49" y="3"/>
                  </a:lnTo>
                  <a:lnTo>
                    <a:pt x="55" y="6"/>
                  </a:lnTo>
                  <a:lnTo>
                    <a:pt x="58" y="12"/>
                  </a:lnTo>
                  <a:lnTo>
                    <a:pt x="61" y="16"/>
                  </a:lnTo>
                  <a:lnTo>
                    <a:pt x="61" y="22"/>
                  </a:lnTo>
                  <a:lnTo>
                    <a:pt x="61" y="28"/>
                  </a:lnTo>
                  <a:lnTo>
                    <a:pt x="58" y="34"/>
                  </a:lnTo>
                  <a:lnTo>
                    <a:pt x="55" y="39"/>
                  </a:lnTo>
                  <a:lnTo>
                    <a:pt x="49" y="42"/>
                  </a:lnTo>
                  <a:lnTo>
                    <a:pt x="45" y="45"/>
                  </a:lnTo>
                  <a:lnTo>
                    <a:pt x="39" y="45"/>
                  </a:lnTo>
                  <a:close/>
                  <a:moveTo>
                    <a:pt x="130" y="45"/>
                  </a:moveTo>
                  <a:lnTo>
                    <a:pt x="124" y="45"/>
                  </a:lnTo>
                  <a:lnTo>
                    <a:pt x="118" y="42"/>
                  </a:lnTo>
                  <a:lnTo>
                    <a:pt x="114" y="39"/>
                  </a:lnTo>
                  <a:lnTo>
                    <a:pt x="109" y="34"/>
                  </a:lnTo>
                  <a:lnTo>
                    <a:pt x="108" y="28"/>
                  </a:lnTo>
                  <a:lnTo>
                    <a:pt x="106" y="22"/>
                  </a:lnTo>
                  <a:lnTo>
                    <a:pt x="108" y="16"/>
                  </a:lnTo>
                  <a:lnTo>
                    <a:pt x="109" y="12"/>
                  </a:lnTo>
                  <a:lnTo>
                    <a:pt x="114" y="6"/>
                  </a:lnTo>
                  <a:lnTo>
                    <a:pt x="118" y="3"/>
                  </a:lnTo>
                  <a:lnTo>
                    <a:pt x="124" y="1"/>
                  </a:lnTo>
                  <a:lnTo>
                    <a:pt x="130" y="0"/>
                  </a:lnTo>
                  <a:lnTo>
                    <a:pt x="136" y="1"/>
                  </a:lnTo>
                  <a:lnTo>
                    <a:pt x="141" y="3"/>
                  </a:lnTo>
                  <a:lnTo>
                    <a:pt x="145" y="6"/>
                  </a:lnTo>
                  <a:lnTo>
                    <a:pt x="150" y="12"/>
                  </a:lnTo>
                  <a:lnTo>
                    <a:pt x="151" y="16"/>
                  </a:lnTo>
                  <a:lnTo>
                    <a:pt x="153" y="22"/>
                  </a:lnTo>
                  <a:lnTo>
                    <a:pt x="151" y="28"/>
                  </a:lnTo>
                  <a:lnTo>
                    <a:pt x="150" y="34"/>
                  </a:lnTo>
                  <a:lnTo>
                    <a:pt x="145" y="39"/>
                  </a:lnTo>
                  <a:lnTo>
                    <a:pt x="141" y="42"/>
                  </a:lnTo>
                  <a:lnTo>
                    <a:pt x="136" y="45"/>
                  </a:lnTo>
                  <a:lnTo>
                    <a:pt x="130" y="45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rgbClr val="000000">
                  <a:alpha val="50000"/>
                </a:srgbClr>
              </a:outerShdw>
            </a:effec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33" name="Group 93"/>
          <p:cNvGrpSpPr>
            <a:grpSpLocks/>
          </p:cNvGrpSpPr>
          <p:nvPr/>
        </p:nvGrpSpPr>
        <p:grpSpPr bwMode="auto">
          <a:xfrm>
            <a:off x="9259127" y="5086607"/>
            <a:ext cx="977253" cy="872306"/>
            <a:chOff x="2430" y="1692"/>
            <a:chExt cx="339" cy="339"/>
          </a:xfrm>
        </p:grpSpPr>
        <p:sp>
          <p:nvSpPr>
            <p:cNvPr id="34" name="Freeform 94"/>
            <p:cNvSpPr>
              <a:spLocks noEditPoints="1"/>
            </p:cNvSpPr>
            <p:nvPr/>
          </p:nvSpPr>
          <p:spPr bwMode="gray">
            <a:xfrm>
              <a:off x="2430" y="1692"/>
              <a:ext cx="339" cy="339"/>
            </a:xfrm>
            <a:custGeom>
              <a:avLst/>
              <a:gdLst>
                <a:gd name="T0" fmla="*/ 170 w 339"/>
                <a:gd name="T1" fmla="*/ 0 h 339"/>
                <a:gd name="T2" fmla="*/ 131 w 339"/>
                <a:gd name="T3" fmla="*/ 5 h 339"/>
                <a:gd name="T4" fmla="*/ 95 w 339"/>
                <a:gd name="T5" fmla="*/ 17 h 339"/>
                <a:gd name="T6" fmla="*/ 63 w 339"/>
                <a:gd name="T7" fmla="*/ 38 h 339"/>
                <a:gd name="T8" fmla="*/ 38 w 339"/>
                <a:gd name="T9" fmla="*/ 63 h 339"/>
                <a:gd name="T10" fmla="*/ 18 w 339"/>
                <a:gd name="T11" fmla="*/ 95 h 339"/>
                <a:gd name="T12" fmla="*/ 5 w 339"/>
                <a:gd name="T13" fmla="*/ 131 h 339"/>
                <a:gd name="T14" fmla="*/ 0 w 339"/>
                <a:gd name="T15" fmla="*/ 170 h 339"/>
                <a:gd name="T16" fmla="*/ 5 w 339"/>
                <a:gd name="T17" fmla="*/ 209 h 339"/>
                <a:gd name="T18" fmla="*/ 18 w 339"/>
                <a:gd name="T19" fmla="*/ 245 h 339"/>
                <a:gd name="T20" fmla="*/ 38 w 339"/>
                <a:gd name="T21" fmla="*/ 276 h 339"/>
                <a:gd name="T22" fmla="*/ 63 w 339"/>
                <a:gd name="T23" fmla="*/ 302 h 339"/>
                <a:gd name="T24" fmla="*/ 95 w 339"/>
                <a:gd name="T25" fmla="*/ 323 h 339"/>
                <a:gd name="T26" fmla="*/ 131 w 339"/>
                <a:gd name="T27" fmla="*/ 335 h 339"/>
                <a:gd name="T28" fmla="*/ 170 w 339"/>
                <a:gd name="T29" fmla="*/ 339 h 339"/>
                <a:gd name="T30" fmla="*/ 209 w 339"/>
                <a:gd name="T31" fmla="*/ 335 h 339"/>
                <a:gd name="T32" fmla="*/ 245 w 339"/>
                <a:gd name="T33" fmla="*/ 323 h 339"/>
                <a:gd name="T34" fmla="*/ 276 w 339"/>
                <a:gd name="T35" fmla="*/ 302 h 339"/>
                <a:gd name="T36" fmla="*/ 303 w 339"/>
                <a:gd name="T37" fmla="*/ 276 h 339"/>
                <a:gd name="T38" fmla="*/ 323 w 339"/>
                <a:gd name="T39" fmla="*/ 245 h 339"/>
                <a:gd name="T40" fmla="*/ 335 w 339"/>
                <a:gd name="T41" fmla="*/ 209 h 339"/>
                <a:gd name="T42" fmla="*/ 339 w 339"/>
                <a:gd name="T43" fmla="*/ 170 h 339"/>
                <a:gd name="T44" fmla="*/ 335 w 339"/>
                <a:gd name="T45" fmla="*/ 131 h 339"/>
                <a:gd name="T46" fmla="*/ 323 w 339"/>
                <a:gd name="T47" fmla="*/ 95 h 339"/>
                <a:gd name="T48" fmla="*/ 303 w 339"/>
                <a:gd name="T49" fmla="*/ 63 h 339"/>
                <a:gd name="T50" fmla="*/ 276 w 339"/>
                <a:gd name="T51" fmla="*/ 38 h 339"/>
                <a:gd name="T52" fmla="*/ 245 w 339"/>
                <a:gd name="T53" fmla="*/ 17 h 339"/>
                <a:gd name="T54" fmla="*/ 209 w 339"/>
                <a:gd name="T55" fmla="*/ 5 h 339"/>
                <a:gd name="T56" fmla="*/ 170 w 339"/>
                <a:gd name="T57" fmla="*/ 0 h 339"/>
                <a:gd name="T58" fmla="*/ 170 w 339"/>
                <a:gd name="T59" fmla="*/ 294 h 339"/>
                <a:gd name="T60" fmla="*/ 137 w 339"/>
                <a:gd name="T61" fmla="*/ 291 h 339"/>
                <a:gd name="T62" fmla="*/ 107 w 339"/>
                <a:gd name="T63" fmla="*/ 278 h 339"/>
                <a:gd name="T64" fmla="*/ 81 w 339"/>
                <a:gd name="T65" fmla="*/ 258 h 339"/>
                <a:gd name="T66" fmla="*/ 62 w 339"/>
                <a:gd name="T67" fmla="*/ 233 h 339"/>
                <a:gd name="T68" fmla="*/ 50 w 339"/>
                <a:gd name="T69" fmla="*/ 203 h 339"/>
                <a:gd name="T70" fmla="*/ 45 w 339"/>
                <a:gd name="T71" fmla="*/ 170 h 339"/>
                <a:gd name="T72" fmla="*/ 50 w 339"/>
                <a:gd name="T73" fmla="*/ 137 h 339"/>
                <a:gd name="T74" fmla="*/ 62 w 339"/>
                <a:gd name="T75" fmla="*/ 107 h 339"/>
                <a:gd name="T76" fmla="*/ 81 w 339"/>
                <a:gd name="T77" fmla="*/ 81 h 339"/>
                <a:gd name="T78" fmla="*/ 107 w 339"/>
                <a:gd name="T79" fmla="*/ 62 h 339"/>
                <a:gd name="T80" fmla="*/ 137 w 339"/>
                <a:gd name="T81" fmla="*/ 48 h 339"/>
                <a:gd name="T82" fmla="*/ 170 w 339"/>
                <a:gd name="T83" fmla="*/ 44 h 339"/>
                <a:gd name="T84" fmla="*/ 203 w 339"/>
                <a:gd name="T85" fmla="*/ 48 h 339"/>
                <a:gd name="T86" fmla="*/ 233 w 339"/>
                <a:gd name="T87" fmla="*/ 62 h 339"/>
                <a:gd name="T88" fmla="*/ 258 w 339"/>
                <a:gd name="T89" fmla="*/ 81 h 339"/>
                <a:gd name="T90" fmla="*/ 278 w 339"/>
                <a:gd name="T91" fmla="*/ 107 h 339"/>
                <a:gd name="T92" fmla="*/ 291 w 339"/>
                <a:gd name="T93" fmla="*/ 137 h 339"/>
                <a:gd name="T94" fmla="*/ 296 w 339"/>
                <a:gd name="T95" fmla="*/ 170 h 339"/>
                <a:gd name="T96" fmla="*/ 291 w 339"/>
                <a:gd name="T97" fmla="*/ 203 h 339"/>
                <a:gd name="T98" fmla="*/ 278 w 339"/>
                <a:gd name="T99" fmla="*/ 233 h 339"/>
                <a:gd name="T100" fmla="*/ 258 w 339"/>
                <a:gd name="T101" fmla="*/ 258 h 339"/>
                <a:gd name="T102" fmla="*/ 233 w 339"/>
                <a:gd name="T103" fmla="*/ 278 h 339"/>
                <a:gd name="T104" fmla="*/ 203 w 339"/>
                <a:gd name="T105" fmla="*/ 291 h 339"/>
                <a:gd name="T106" fmla="*/ 170 w 339"/>
                <a:gd name="T107" fmla="*/ 294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39" h="339">
                  <a:moveTo>
                    <a:pt x="170" y="0"/>
                  </a:moveTo>
                  <a:lnTo>
                    <a:pt x="131" y="5"/>
                  </a:lnTo>
                  <a:lnTo>
                    <a:pt x="95" y="17"/>
                  </a:lnTo>
                  <a:lnTo>
                    <a:pt x="63" y="38"/>
                  </a:lnTo>
                  <a:lnTo>
                    <a:pt x="38" y="63"/>
                  </a:lnTo>
                  <a:lnTo>
                    <a:pt x="18" y="95"/>
                  </a:lnTo>
                  <a:lnTo>
                    <a:pt x="5" y="131"/>
                  </a:lnTo>
                  <a:lnTo>
                    <a:pt x="0" y="170"/>
                  </a:lnTo>
                  <a:lnTo>
                    <a:pt x="5" y="209"/>
                  </a:lnTo>
                  <a:lnTo>
                    <a:pt x="18" y="245"/>
                  </a:lnTo>
                  <a:lnTo>
                    <a:pt x="38" y="276"/>
                  </a:lnTo>
                  <a:lnTo>
                    <a:pt x="63" y="302"/>
                  </a:lnTo>
                  <a:lnTo>
                    <a:pt x="95" y="323"/>
                  </a:lnTo>
                  <a:lnTo>
                    <a:pt x="131" y="335"/>
                  </a:lnTo>
                  <a:lnTo>
                    <a:pt x="170" y="339"/>
                  </a:lnTo>
                  <a:lnTo>
                    <a:pt x="209" y="335"/>
                  </a:lnTo>
                  <a:lnTo>
                    <a:pt x="245" y="323"/>
                  </a:lnTo>
                  <a:lnTo>
                    <a:pt x="276" y="302"/>
                  </a:lnTo>
                  <a:lnTo>
                    <a:pt x="303" y="276"/>
                  </a:lnTo>
                  <a:lnTo>
                    <a:pt x="323" y="245"/>
                  </a:lnTo>
                  <a:lnTo>
                    <a:pt x="335" y="209"/>
                  </a:lnTo>
                  <a:lnTo>
                    <a:pt x="339" y="170"/>
                  </a:lnTo>
                  <a:lnTo>
                    <a:pt x="335" y="131"/>
                  </a:lnTo>
                  <a:lnTo>
                    <a:pt x="323" y="95"/>
                  </a:lnTo>
                  <a:lnTo>
                    <a:pt x="303" y="63"/>
                  </a:lnTo>
                  <a:lnTo>
                    <a:pt x="276" y="38"/>
                  </a:lnTo>
                  <a:lnTo>
                    <a:pt x="245" y="17"/>
                  </a:lnTo>
                  <a:lnTo>
                    <a:pt x="209" y="5"/>
                  </a:lnTo>
                  <a:lnTo>
                    <a:pt x="170" y="0"/>
                  </a:lnTo>
                  <a:close/>
                  <a:moveTo>
                    <a:pt x="170" y="294"/>
                  </a:moveTo>
                  <a:lnTo>
                    <a:pt x="137" y="291"/>
                  </a:lnTo>
                  <a:lnTo>
                    <a:pt x="107" y="278"/>
                  </a:lnTo>
                  <a:lnTo>
                    <a:pt x="81" y="258"/>
                  </a:lnTo>
                  <a:lnTo>
                    <a:pt x="62" y="233"/>
                  </a:lnTo>
                  <a:lnTo>
                    <a:pt x="50" y="203"/>
                  </a:lnTo>
                  <a:lnTo>
                    <a:pt x="45" y="170"/>
                  </a:lnTo>
                  <a:lnTo>
                    <a:pt x="50" y="137"/>
                  </a:lnTo>
                  <a:lnTo>
                    <a:pt x="62" y="107"/>
                  </a:lnTo>
                  <a:lnTo>
                    <a:pt x="81" y="81"/>
                  </a:lnTo>
                  <a:lnTo>
                    <a:pt x="107" y="62"/>
                  </a:lnTo>
                  <a:lnTo>
                    <a:pt x="137" y="48"/>
                  </a:lnTo>
                  <a:lnTo>
                    <a:pt x="170" y="44"/>
                  </a:lnTo>
                  <a:lnTo>
                    <a:pt x="203" y="48"/>
                  </a:lnTo>
                  <a:lnTo>
                    <a:pt x="233" y="62"/>
                  </a:lnTo>
                  <a:lnTo>
                    <a:pt x="258" y="81"/>
                  </a:lnTo>
                  <a:lnTo>
                    <a:pt x="278" y="107"/>
                  </a:lnTo>
                  <a:lnTo>
                    <a:pt x="291" y="137"/>
                  </a:lnTo>
                  <a:lnTo>
                    <a:pt x="296" y="170"/>
                  </a:lnTo>
                  <a:lnTo>
                    <a:pt x="291" y="203"/>
                  </a:lnTo>
                  <a:lnTo>
                    <a:pt x="278" y="233"/>
                  </a:lnTo>
                  <a:lnTo>
                    <a:pt x="258" y="258"/>
                  </a:lnTo>
                  <a:lnTo>
                    <a:pt x="233" y="278"/>
                  </a:lnTo>
                  <a:lnTo>
                    <a:pt x="203" y="291"/>
                  </a:lnTo>
                  <a:lnTo>
                    <a:pt x="170" y="29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5921" dir="2700000" algn="ctr" rotWithShape="0">
                <a:srgbClr val="000000">
                  <a:alpha val="50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0">
                  <a:solidFill>
                    <a:srgbClr val="FFFFFF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" name="Freeform 95"/>
            <p:cNvSpPr>
              <a:spLocks noEditPoints="1"/>
            </p:cNvSpPr>
            <p:nvPr/>
          </p:nvSpPr>
          <p:spPr bwMode="gray">
            <a:xfrm>
              <a:off x="2516" y="1799"/>
              <a:ext cx="168" cy="157"/>
            </a:xfrm>
            <a:custGeom>
              <a:avLst/>
              <a:gdLst>
                <a:gd name="T0" fmla="*/ 12 w 168"/>
                <a:gd name="T1" fmla="*/ 76 h 157"/>
                <a:gd name="T2" fmla="*/ 30 w 168"/>
                <a:gd name="T3" fmla="*/ 114 h 157"/>
                <a:gd name="T4" fmla="*/ 63 w 168"/>
                <a:gd name="T5" fmla="*/ 132 h 157"/>
                <a:gd name="T6" fmla="*/ 106 w 168"/>
                <a:gd name="T7" fmla="*/ 132 h 157"/>
                <a:gd name="T8" fmla="*/ 139 w 168"/>
                <a:gd name="T9" fmla="*/ 114 h 157"/>
                <a:gd name="T10" fmla="*/ 157 w 168"/>
                <a:gd name="T11" fmla="*/ 76 h 157"/>
                <a:gd name="T12" fmla="*/ 163 w 168"/>
                <a:gd name="T13" fmla="*/ 100 h 157"/>
                <a:gd name="T14" fmla="*/ 142 w 168"/>
                <a:gd name="T15" fmla="*/ 136 h 157"/>
                <a:gd name="T16" fmla="*/ 106 w 168"/>
                <a:gd name="T17" fmla="*/ 156 h 157"/>
                <a:gd name="T18" fmla="*/ 61 w 168"/>
                <a:gd name="T19" fmla="*/ 156 h 157"/>
                <a:gd name="T20" fmla="*/ 27 w 168"/>
                <a:gd name="T21" fmla="*/ 136 h 157"/>
                <a:gd name="T22" fmla="*/ 4 w 168"/>
                <a:gd name="T23" fmla="*/ 100 h 157"/>
                <a:gd name="T24" fmla="*/ 39 w 168"/>
                <a:gd name="T25" fmla="*/ 45 h 157"/>
                <a:gd name="T26" fmla="*/ 27 w 168"/>
                <a:gd name="T27" fmla="*/ 42 h 157"/>
                <a:gd name="T28" fmla="*/ 19 w 168"/>
                <a:gd name="T29" fmla="*/ 34 h 157"/>
                <a:gd name="T30" fmla="*/ 16 w 168"/>
                <a:gd name="T31" fmla="*/ 22 h 157"/>
                <a:gd name="T32" fmla="*/ 19 w 168"/>
                <a:gd name="T33" fmla="*/ 12 h 157"/>
                <a:gd name="T34" fmla="*/ 27 w 168"/>
                <a:gd name="T35" fmla="*/ 3 h 157"/>
                <a:gd name="T36" fmla="*/ 39 w 168"/>
                <a:gd name="T37" fmla="*/ 0 h 157"/>
                <a:gd name="T38" fmla="*/ 49 w 168"/>
                <a:gd name="T39" fmla="*/ 3 h 157"/>
                <a:gd name="T40" fmla="*/ 58 w 168"/>
                <a:gd name="T41" fmla="*/ 12 h 157"/>
                <a:gd name="T42" fmla="*/ 61 w 168"/>
                <a:gd name="T43" fmla="*/ 22 h 157"/>
                <a:gd name="T44" fmla="*/ 58 w 168"/>
                <a:gd name="T45" fmla="*/ 34 h 157"/>
                <a:gd name="T46" fmla="*/ 49 w 168"/>
                <a:gd name="T47" fmla="*/ 42 h 157"/>
                <a:gd name="T48" fmla="*/ 39 w 168"/>
                <a:gd name="T49" fmla="*/ 45 h 157"/>
                <a:gd name="T50" fmla="*/ 124 w 168"/>
                <a:gd name="T51" fmla="*/ 45 h 157"/>
                <a:gd name="T52" fmla="*/ 114 w 168"/>
                <a:gd name="T53" fmla="*/ 39 h 157"/>
                <a:gd name="T54" fmla="*/ 108 w 168"/>
                <a:gd name="T55" fmla="*/ 28 h 157"/>
                <a:gd name="T56" fmla="*/ 108 w 168"/>
                <a:gd name="T57" fmla="*/ 16 h 157"/>
                <a:gd name="T58" fmla="*/ 114 w 168"/>
                <a:gd name="T59" fmla="*/ 6 h 157"/>
                <a:gd name="T60" fmla="*/ 124 w 168"/>
                <a:gd name="T61" fmla="*/ 1 h 157"/>
                <a:gd name="T62" fmla="*/ 136 w 168"/>
                <a:gd name="T63" fmla="*/ 1 h 157"/>
                <a:gd name="T64" fmla="*/ 145 w 168"/>
                <a:gd name="T65" fmla="*/ 6 h 157"/>
                <a:gd name="T66" fmla="*/ 151 w 168"/>
                <a:gd name="T67" fmla="*/ 16 h 157"/>
                <a:gd name="T68" fmla="*/ 151 w 168"/>
                <a:gd name="T69" fmla="*/ 28 h 157"/>
                <a:gd name="T70" fmla="*/ 145 w 168"/>
                <a:gd name="T71" fmla="*/ 39 h 157"/>
                <a:gd name="T72" fmla="*/ 136 w 168"/>
                <a:gd name="T73" fmla="*/ 45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68" h="157">
                  <a:moveTo>
                    <a:pt x="0" y="76"/>
                  </a:moveTo>
                  <a:lnTo>
                    <a:pt x="12" y="76"/>
                  </a:lnTo>
                  <a:lnTo>
                    <a:pt x="18" y="97"/>
                  </a:lnTo>
                  <a:lnTo>
                    <a:pt x="30" y="114"/>
                  </a:lnTo>
                  <a:lnTo>
                    <a:pt x="43" y="126"/>
                  </a:lnTo>
                  <a:lnTo>
                    <a:pt x="63" y="132"/>
                  </a:lnTo>
                  <a:lnTo>
                    <a:pt x="84" y="135"/>
                  </a:lnTo>
                  <a:lnTo>
                    <a:pt x="106" y="132"/>
                  </a:lnTo>
                  <a:lnTo>
                    <a:pt x="124" y="126"/>
                  </a:lnTo>
                  <a:lnTo>
                    <a:pt x="139" y="114"/>
                  </a:lnTo>
                  <a:lnTo>
                    <a:pt x="150" y="97"/>
                  </a:lnTo>
                  <a:lnTo>
                    <a:pt x="157" y="76"/>
                  </a:lnTo>
                  <a:lnTo>
                    <a:pt x="168" y="76"/>
                  </a:lnTo>
                  <a:lnTo>
                    <a:pt x="163" y="100"/>
                  </a:lnTo>
                  <a:lnTo>
                    <a:pt x="154" y="120"/>
                  </a:lnTo>
                  <a:lnTo>
                    <a:pt x="142" y="136"/>
                  </a:lnTo>
                  <a:lnTo>
                    <a:pt x="126" y="148"/>
                  </a:lnTo>
                  <a:lnTo>
                    <a:pt x="106" y="156"/>
                  </a:lnTo>
                  <a:lnTo>
                    <a:pt x="84" y="157"/>
                  </a:lnTo>
                  <a:lnTo>
                    <a:pt x="61" y="156"/>
                  </a:lnTo>
                  <a:lnTo>
                    <a:pt x="43" y="148"/>
                  </a:lnTo>
                  <a:lnTo>
                    <a:pt x="27" y="136"/>
                  </a:lnTo>
                  <a:lnTo>
                    <a:pt x="13" y="120"/>
                  </a:lnTo>
                  <a:lnTo>
                    <a:pt x="4" y="100"/>
                  </a:lnTo>
                  <a:lnTo>
                    <a:pt x="0" y="76"/>
                  </a:lnTo>
                  <a:close/>
                  <a:moveTo>
                    <a:pt x="39" y="45"/>
                  </a:moveTo>
                  <a:lnTo>
                    <a:pt x="33" y="45"/>
                  </a:lnTo>
                  <a:lnTo>
                    <a:pt x="27" y="42"/>
                  </a:lnTo>
                  <a:lnTo>
                    <a:pt x="22" y="39"/>
                  </a:lnTo>
                  <a:lnTo>
                    <a:pt x="19" y="34"/>
                  </a:lnTo>
                  <a:lnTo>
                    <a:pt x="16" y="28"/>
                  </a:lnTo>
                  <a:lnTo>
                    <a:pt x="16" y="22"/>
                  </a:lnTo>
                  <a:lnTo>
                    <a:pt x="16" y="16"/>
                  </a:lnTo>
                  <a:lnTo>
                    <a:pt x="19" y="12"/>
                  </a:lnTo>
                  <a:lnTo>
                    <a:pt x="22" y="6"/>
                  </a:lnTo>
                  <a:lnTo>
                    <a:pt x="27" y="3"/>
                  </a:lnTo>
                  <a:lnTo>
                    <a:pt x="33" y="1"/>
                  </a:lnTo>
                  <a:lnTo>
                    <a:pt x="39" y="0"/>
                  </a:lnTo>
                  <a:lnTo>
                    <a:pt x="45" y="1"/>
                  </a:lnTo>
                  <a:lnTo>
                    <a:pt x="49" y="3"/>
                  </a:lnTo>
                  <a:lnTo>
                    <a:pt x="55" y="6"/>
                  </a:lnTo>
                  <a:lnTo>
                    <a:pt x="58" y="12"/>
                  </a:lnTo>
                  <a:lnTo>
                    <a:pt x="61" y="16"/>
                  </a:lnTo>
                  <a:lnTo>
                    <a:pt x="61" y="22"/>
                  </a:lnTo>
                  <a:lnTo>
                    <a:pt x="61" y="28"/>
                  </a:lnTo>
                  <a:lnTo>
                    <a:pt x="58" y="34"/>
                  </a:lnTo>
                  <a:lnTo>
                    <a:pt x="55" y="39"/>
                  </a:lnTo>
                  <a:lnTo>
                    <a:pt x="49" y="42"/>
                  </a:lnTo>
                  <a:lnTo>
                    <a:pt x="45" y="45"/>
                  </a:lnTo>
                  <a:lnTo>
                    <a:pt x="39" y="45"/>
                  </a:lnTo>
                  <a:close/>
                  <a:moveTo>
                    <a:pt x="130" y="45"/>
                  </a:moveTo>
                  <a:lnTo>
                    <a:pt x="124" y="45"/>
                  </a:lnTo>
                  <a:lnTo>
                    <a:pt x="118" y="42"/>
                  </a:lnTo>
                  <a:lnTo>
                    <a:pt x="114" y="39"/>
                  </a:lnTo>
                  <a:lnTo>
                    <a:pt x="109" y="34"/>
                  </a:lnTo>
                  <a:lnTo>
                    <a:pt x="108" y="28"/>
                  </a:lnTo>
                  <a:lnTo>
                    <a:pt x="106" y="22"/>
                  </a:lnTo>
                  <a:lnTo>
                    <a:pt x="108" y="16"/>
                  </a:lnTo>
                  <a:lnTo>
                    <a:pt x="109" y="12"/>
                  </a:lnTo>
                  <a:lnTo>
                    <a:pt x="114" y="6"/>
                  </a:lnTo>
                  <a:lnTo>
                    <a:pt x="118" y="3"/>
                  </a:lnTo>
                  <a:lnTo>
                    <a:pt x="124" y="1"/>
                  </a:lnTo>
                  <a:lnTo>
                    <a:pt x="130" y="0"/>
                  </a:lnTo>
                  <a:lnTo>
                    <a:pt x="136" y="1"/>
                  </a:lnTo>
                  <a:lnTo>
                    <a:pt x="141" y="3"/>
                  </a:lnTo>
                  <a:lnTo>
                    <a:pt x="145" y="6"/>
                  </a:lnTo>
                  <a:lnTo>
                    <a:pt x="150" y="12"/>
                  </a:lnTo>
                  <a:lnTo>
                    <a:pt x="151" y="16"/>
                  </a:lnTo>
                  <a:lnTo>
                    <a:pt x="153" y="22"/>
                  </a:lnTo>
                  <a:lnTo>
                    <a:pt x="151" y="28"/>
                  </a:lnTo>
                  <a:lnTo>
                    <a:pt x="150" y="34"/>
                  </a:lnTo>
                  <a:lnTo>
                    <a:pt x="145" y="39"/>
                  </a:lnTo>
                  <a:lnTo>
                    <a:pt x="141" y="42"/>
                  </a:lnTo>
                  <a:lnTo>
                    <a:pt x="136" y="45"/>
                  </a:lnTo>
                  <a:lnTo>
                    <a:pt x="130" y="45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rgbClr val="000000">
                  <a:alpha val="50000"/>
                </a:srgbClr>
              </a:outerShdw>
            </a:effec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2208762" y="1531917"/>
            <a:ext cx="6493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Реализация различных направлений развития</a:t>
            </a:r>
            <a:endParaRPr lang="ru-RU" sz="2400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1439261" y="2608526"/>
            <a:ext cx="77146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Применение в образовательной деятельности современных технологий и методик</a:t>
            </a:r>
            <a:endParaRPr lang="ru-RU" sz="24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1640812" y="3929386"/>
            <a:ext cx="76295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Соответствие дошкольного образования требованиям нормативных документов</a:t>
            </a:r>
            <a:endParaRPr lang="ru-RU" sz="2400" b="1" dirty="0"/>
          </a:p>
        </p:txBody>
      </p:sp>
      <p:sp>
        <p:nvSpPr>
          <p:cNvPr id="39" name="TextBox 38"/>
          <p:cNvSpPr txBox="1"/>
          <p:nvPr/>
        </p:nvSpPr>
        <p:spPr>
          <a:xfrm>
            <a:off x="2322521" y="5094356"/>
            <a:ext cx="66695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Удовлетворенность родителей качеством дошкольного образования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373100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4276" y="125597"/>
            <a:ext cx="117437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kern="0" dirty="0">
                <a:solidFill>
                  <a:prstClr val="black"/>
                </a:solidFill>
                <a:latin typeface="Monotype Corsiva" panose="03010101010201010101" pitchFamily="66" charset="0"/>
                <a:ea typeface="+mj-ea"/>
                <a:cs typeface="+mj-cs"/>
              </a:rPr>
              <a:t>Новые подходы к проектированию </a:t>
            </a:r>
            <a:r>
              <a:rPr lang="ru-RU" sz="3200" b="1" kern="0" dirty="0" smtClean="0">
                <a:solidFill>
                  <a:prstClr val="black"/>
                </a:solidFill>
                <a:latin typeface="Monotype Corsiva" panose="03010101010201010101" pitchFamily="66" charset="0"/>
                <a:ea typeface="+mj-ea"/>
                <a:cs typeface="+mj-cs"/>
              </a:rPr>
              <a:t>предметно-пространственной среды</a:t>
            </a:r>
            <a:endParaRPr lang="ru-RU" sz="3200" dirty="0"/>
          </a:p>
        </p:txBody>
      </p:sp>
      <p:grpSp>
        <p:nvGrpSpPr>
          <p:cNvPr id="5" name="Group 7"/>
          <p:cNvGrpSpPr>
            <a:grpSpLocks/>
          </p:cNvGrpSpPr>
          <p:nvPr/>
        </p:nvGrpSpPr>
        <p:grpSpPr bwMode="auto">
          <a:xfrm>
            <a:off x="67384" y="3043949"/>
            <a:ext cx="1603167" cy="1570647"/>
            <a:chOff x="1921" y="1585"/>
            <a:chExt cx="1059" cy="1057"/>
          </a:xfrm>
        </p:grpSpPr>
        <p:sp>
          <p:nvSpPr>
            <p:cNvPr id="6" name="Oval 8"/>
            <p:cNvSpPr>
              <a:spLocks noChangeArrowheads="1"/>
            </p:cNvSpPr>
            <p:nvPr/>
          </p:nvSpPr>
          <p:spPr bwMode="gray">
            <a:xfrm>
              <a:off x="1921" y="1585"/>
              <a:ext cx="1059" cy="1057"/>
            </a:xfrm>
            <a:prstGeom prst="ellipse">
              <a:avLst/>
            </a:prstGeom>
            <a:gradFill rotWithShape="1">
              <a:gsLst>
                <a:gs pos="0">
                  <a:srgbClr val="A886E0">
                    <a:gamma/>
                    <a:tint val="0"/>
                    <a:invGamma/>
                  </a:srgbClr>
                </a:gs>
                <a:gs pos="50000">
                  <a:srgbClr val="A886E0"/>
                </a:gs>
                <a:gs pos="100000">
                  <a:srgbClr val="A886E0">
                    <a:gamma/>
                    <a:tint val="0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" name="Oval 9"/>
            <p:cNvSpPr>
              <a:spLocks noChangeArrowheads="1"/>
            </p:cNvSpPr>
            <p:nvPr/>
          </p:nvSpPr>
          <p:spPr bwMode="gray">
            <a:xfrm>
              <a:off x="1921" y="1585"/>
              <a:ext cx="1059" cy="1057"/>
            </a:xfrm>
            <a:prstGeom prst="ellipse">
              <a:avLst/>
            </a:prstGeom>
            <a:gradFill rotWithShape="1">
              <a:gsLst>
                <a:gs pos="0">
                  <a:srgbClr val="A886E0">
                    <a:alpha val="32001"/>
                  </a:srgbClr>
                </a:gs>
                <a:gs pos="100000">
                  <a:srgbClr val="A886E0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" name="Oval 10"/>
            <p:cNvSpPr>
              <a:spLocks noChangeArrowheads="1"/>
            </p:cNvSpPr>
            <p:nvPr/>
          </p:nvSpPr>
          <p:spPr bwMode="gray">
            <a:xfrm>
              <a:off x="1978" y="1642"/>
              <a:ext cx="921" cy="919"/>
            </a:xfrm>
            <a:prstGeom prst="ellipse">
              <a:avLst/>
            </a:prstGeom>
            <a:gradFill rotWithShape="1">
              <a:gsLst>
                <a:gs pos="0">
                  <a:srgbClr val="A886E0">
                    <a:gamma/>
                    <a:shade val="54118"/>
                    <a:invGamma/>
                  </a:srgbClr>
                </a:gs>
                <a:gs pos="50000">
                  <a:srgbClr val="A886E0"/>
                </a:gs>
                <a:gs pos="100000">
                  <a:srgbClr val="A886E0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" name="Oval 11"/>
            <p:cNvSpPr>
              <a:spLocks noChangeArrowheads="1"/>
            </p:cNvSpPr>
            <p:nvPr/>
          </p:nvSpPr>
          <p:spPr bwMode="gray">
            <a:xfrm>
              <a:off x="1978" y="1643"/>
              <a:ext cx="921" cy="919"/>
            </a:xfrm>
            <a:prstGeom prst="ellipse">
              <a:avLst/>
            </a:prstGeom>
            <a:gradFill rotWithShape="1">
              <a:gsLst>
                <a:gs pos="0">
                  <a:srgbClr val="A886E0">
                    <a:gamma/>
                    <a:shade val="63529"/>
                    <a:invGamma/>
                  </a:srgbClr>
                </a:gs>
                <a:gs pos="100000">
                  <a:srgbClr val="A886E0">
                    <a:alpha val="0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" name="Oval 12"/>
            <p:cNvSpPr>
              <a:spLocks noChangeArrowheads="1"/>
            </p:cNvSpPr>
            <p:nvPr/>
          </p:nvSpPr>
          <p:spPr bwMode="gray">
            <a:xfrm>
              <a:off x="2027" y="1697"/>
              <a:ext cx="830" cy="828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grpSp>
          <p:nvGrpSpPr>
            <p:cNvPr id="11" name="Group 13"/>
            <p:cNvGrpSpPr>
              <a:grpSpLocks/>
            </p:cNvGrpSpPr>
            <p:nvPr/>
          </p:nvGrpSpPr>
          <p:grpSpPr bwMode="auto">
            <a:xfrm>
              <a:off x="2044" y="1703"/>
              <a:ext cx="803" cy="802"/>
              <a:chOff x="4166" y="1706"/>
              <a:chExt cx="1252" cy="1252"/>
            </a:xfrm>
          </p:grpSpPr>
          <p:sp>
            <p:nvSpPr>
              <p:cNvPr id="12" name="Oval 14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3" name="Oval 15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4" name="Oval 16"/>
              <p:cNvSpPr>
                <a:spLocks noChangeArrowheads="1"/>
              </p:cNvSpPr>
              <p:nvPr/>
            </p:nvSpPr>
            <p:spPr bwMode="gray">
              <a:xfrm>
                <a:off x="4219" y="1776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grpSp>
        <p:nvGrpSpPr>
          <p:cNvPr id="15" name="Group 29"/>
          <p:cNvGrpSpPr>
            <a:grpSpLocks/>
          </p:cNvGrpSpPr>
          <p:nvPr/>
        </p:nvGrpSpPr>
        <p:grpSpPr bwMode="auto">
          <a:xfrm>
            <a:off x="908583" y="948306"/>
            <a:ext cx="1804962" cy="1710136"/>
            <a:chOff x="4126" y="1525"/>
            <a:chExt cx="1052" cy="1073"/>
          </a:xfrm>
        </p:grpSpPr>
        <p:sp>
          <p:nvSpPr>
            <p:cNvPr id="16" name="Oval 30"/>
            <p:cNvSpPr>
              <a:spLocks noChangeArrowheads="1"/>
            </p:cNvSpPr>
            <p:nvPr/>
          </p:nvSpPr>
          <p:spPr bwMode="gray">
            <a:xfrm>
              <a:off x="4126" y="1525"/>
              <a:ext cx="1052" cy="1073"/>
            </a:xfrm>
            <a:prstGeom prst="ellipse">
              <a:avLst/>
            </a:prstGeom>
            <a:gradFill rotWithShape="1">
              <a:gsLst>
                <a:gs pos="0">
                  <a:srgbClr val="FF9933">
                    <a:gamma/>
                    <a:tint val="0"/>
                    <a:invGamma/>
                  </a:srgbClr>
                </a:gs>
                <a:gs pos="50000">
                  <a:srgbClr val="FF9933"/>
                </a:gs>
                <a:gs pos="100000">
                  <a:srgbClr val="FF9933">
                    <a:gamma/>
                    <a:tint val="0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" name="Oval 31"/>
            <p:cNvSpPr>
              <a:spLocks noChangeArrowheads="1"/>
            </p:cNvSpPr>
            <p:nvPr/>
          </p:nvSpPr>
          <p:spPr bwMode="gray">
            <a:xfrm>
              <a:off x="4126" y="1525"/>
              <a:ext cx="1052" cy="1073"/>
            </a:xfrm>
            <a:prstGeom prst="ellipse">
              <a:avLst/>
            </a:prstGeom>
            <a:gradFill rotWithShape="1">
              <a:gsLst>
                <a:gs pos="0">
                  <a:srgbClr val="FF9933">
                    <a:alpha val="32001"/>
                  </a:srgbClr>
                </a:gs>
                <a:gs pos="100000">
                  <a:srgbClr val="FF9933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" name="Oval 32"/>
            <p:cNvSpPr>
              <a:spLocks noChangeArrowheads="1"/>
            </p:cNvSpPr>
            <p:nvPr/>
          </p:nvSpPr>
          <p:spPr bwMode="gray">
            <a:xfrm>
              <a:off x="4191" y="1590"/>
              <a:ext cx="914" cy="933"/>
            </a:xfrm>
            <a:prstGeom prst="ellipse">
              <a:avLst/>
            </a:prstGeom>
            <a:gradFill rotWithShape="1">
              <a:gsLst>
                <a:gs pos="0">
                  <a:srgbClr val="FF9933">
                    <a:gamma/>
                    <a:shade val="54118"/>
                    <a:invGamma/>
                  </a:srgbClr>
                </a:gs>
                <a:gs pos="50000">
                  <a:srgbClr val="FF9933"/>
                </a:gs>
                <a:gs pos="100000">
                  <a:srgbClr val="FF9933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" name="Oval 33"/>
            <p:cNvSpPr>
              <a:spLocks noChangeArrowheads="1"/>
            </p:cNvSpPr>
            <p:nvPr/>
          </p:nvSpPr>
          <p:spPr bwMode="gray">
            <a:xfrm>
              <a:off x="4195" y="1577"/>
              <a:ext cx="914" cy="933"/>
            </a:xfrm>
            <a:prstGeom prst="ellipse">
              <a:avLst/>
            </a:prstGeom>
            <a:gradFill rotWithShape="1">
              <a:gsLst>
                <a:gs pos="0">
                  <a:srgbClr val="FF9933">
                    <a:gamma/>
                    <a:shade val="63529"/>
                    <a:invGamma/>
                  </a:srgbClr>
                </a:gs>
                <a:gs pos="100000">
                  <a:srgbClr val="FF9933">
                    <a:alpha val="0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" name="Oval 34"/>
            <p:cNvSpPr>
              <a:spLocks noChangeArrowheads="1"/>
            </p:cNvSpPr>
            <p:nvPr/>
          </p:nvSpPr>
          <p:spPr bwMode="gray">
            <a:xfrm>
              <a:off x="4235" y="1641"/>
              <a:ext cx="823" cy="840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grpSp>
          <p:nvGrpSpPr>
            <p:cNvPr id="21" name="Group 35"/>
            <p:cNvGrpSpPr>
              <a:grpSpLocks/>
            </p:cNvGrpSpPr>
            <p:nvPr/>
          </p:nvGrpSpPr>
          <p:grpSpPr bwMode="auto">
            <a:xfrm>
              <a:off x="4249" y="1653"/>
              <a:ext cx="797" cy="813"/>
              <a:chOff x="4166" y="1706"/>
              <a:chExt cx="1252" cy="1252"/>
            </a:xfrm>
          </p:grpSpPr>
          <p:sp>
            <p:nvSpPr>
              <p:cNvPr id="22" name="Oval 36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3" name="Oval 37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4" name="Oval 38"/>
              <p:cNvSpPr>
                <a:spLocks noChangeArrowheads="1"/>
              </p:cNvSpPr>
              <p:nvPr/>
            </p:nvSpPr>
            <p:spPr bwMode="gray">
              <a:xfrm>
                <a:off x="4225" y="1817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grpSp>
        <p:nvGrpSpPr>
          <p:cNvPr id="25" name="Group 40"/>
          <p:cNvGrpSpPr>
            <a:grpSpLocks/>
          </p:cNvGrpSpPr>
          <p:nvPr/>
        </p:nvGrpSpPr>
        <p:grpSpPr bwMode="auto">
          <a:xfrm>
            <a:off x="2269890" y="2598729"/>
            <a:ext cx="1648967" cy="1556080"/>
            <a:chOff x="884" y="2523"/>
            <a:chExt cx="862" cy="862"/>
          </a:xfrm>
        </p:grpSpPr>
        <p:sp>
          <p:nvSpPr>
            <p:cNvPr id="26" name="Oval 41"/>
            <p:cNvSpPr>
              <a:spLocks noChangeArrowheads="1"/>
            </p:cNvSpPr>
            <p:nvPr/>
          </p:nvSpPr>
          <p:spPr bwMode="gray">
            <a:xfrm>
              <a:off x="884" y="2523"/>
              <a:ext cx="862" cy="862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gamma/>
                    <a:tint val="0"/>
                    <a:invGamma/>
                  </a:srgbClr>
                </a:gs>
                <a:gs pos="50000">
                  <a:srgbClr val="00CC66"/>
                </a:gs>
                <a:gs pos="100000">
                  <a:srgbClr val="00CC66">
                    <a:gamma/>
                    <a:tint val="0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" name="Oval 42"/>
            <p:cNvSpPr>
              <a:spLocks noChangeArrowheads="1"/>
            </p:cNvSpPr>
            <p:nvPr/>
          </p:nvSpPr>
          <p:spPr bwMode="gray">
            <a:xfrm>
              <a:off x="884" y="2523"/>
              <a:ext cx="862" cy="862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alpha val="32001"/>
                  </a:srgbClr>
                </a:gs>
                <a:gs pos="100000">
                  <a:srgbClr val="00CC66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" name="Oval 43"/>
            <p:cNvSpPr>
              <a:spLocks noChangeArrowheads="1"/>
            </p:cNvSpPr>
            <p:nvPr/>
          </p:nvSpPr>
          <p:spPr bwMode="gray">
            <a:xfrm>
              <a:off x="940" y="2579"/>
              <a:ext cx="750" cy="750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gamma/>
                    <a:shade val="54118"/>
                    <a:invGamma/>
                  </a:srgbClr>
                </a:gs>
                <a:gs pos="50000">
                  <a:srgbClr val="00CC66"/>
                </a:gs>
                <a:gs pos="100000">
                  <a:srgbClr val="00CC66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" name="Oval 44"/>
            <p:cNvSpPr>
              <a:spLocks noChangeArrowheads="1"/>
            </p:cNvSpPr>
            <p:nvPr/>
          </p:nvSpPr>
          <p:spPr bwMode="gray">
            <a:xfrm>
              <a:off x="941" y="2579"/>
              <a:ext cx="749" cy="750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gamma/>
                    <a:shade val="63529"/>
                    <a:invGamma/>
                  </a:srgbClr>
                </a:gs>
                <a:gs pos="100000">
                  <a:srgbClr val="00CC66">
                    <a:alpha val="0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" name="Oval 45"/>
            <p:cNvSpPr>
              <a:spLocks noChangeArrowheads="1"/>
            </p:cNvSpPr>
            <p:nvPr/>
          </p:nvSpPr>
          <p:spPr bwMode="gray">
            <a:xfrm>
              <a:off x="981" y="2617"/>
              <a:ext cx="674" cy="674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" name="Oval 46"/>
            <p:cNvSpPr>
              <a:spLocks noChangeArrowheads="1"/>
            </p:cNvSpPr>
            <p:nvPr/>
          </p:nvSpPr>
          <p:spPr bwMode="gray">
            <a:xfrm>
              <a:off x="992" y="2628"/>
              <a:ext cx="653" cy="653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gamma/>
                    <a:shade val="46275"/>
                    <a:invGamma/>
                  </a:srgbClr>
                </a:gs>
                <a:gs pos="100000">
                  <a:srgbClr val="C0C0C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" name="Oval 47"/>
            <p:cNvSpPr>
              <a:spLocks noChangeArrowheads="1"/>
            </p:cNvSpPr>
            <p:nvPr/>
          </p:nvSpPr>
          <p:spPr bwMode="gray">
            <a:xfrm>
              <a:off x="1000" y="2632"/>
              <a:ext cx="637" cy="636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alpha val="0"/>
                  </a:srgbClr>
                </a:gs>
                <a:gs pos="100000">
                  <a:srgbClr val="C0C0C0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" name="Oval 48"/>
            <p:cNvSpPr>
              <a:spLocks noChangeArrowheads="1"/>
            </p:cNvSpPr>
            <p:nvPr/>
          </p:nvSpPr>
          <p:spPr bwMode="gray">
            <a:xfrm>
              <a:off x="1012" y="2681"/>
              <a:ext cx="606" cy="595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gamma/>
                    <a:shade val="79216"/>
                    <a:invGamma/>
                  </a:srgbClr>
                </a:gs>
                <a:gs pos="100000">
                  <a:srgbClr val="C0C0C0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34" name="Group 18"/>
          <p:cNvGrpSpPr>
            <a:grpSpLocks/>
          </p:cNvGrpSpPr>
          <p:nvPr/>
        </p:nvGrpSpPr>
        <p:grpSpPr bwMode="auto">
          <a:xfrm>
            <a:off x="7587213" y="3178623"/>
            <a:ext cx="1648629" cy="1722626"/>
            <a:chOff x="3022" y="1007"/>
            <a:chExt cx="1055" cy="1055"/>
          </a:xfrm>
        </p:grpSpPr>
        <p:sp>
          <p:nvSpPr>
            <p:cNvPr id="35" name="Oval 19"/>
            <p:cNvSpPr>
              <a:spLocks noChangeArrowheads="1"/>
            </p:cNvSpPr>
            <p:nvPr/>
          </p:nvSpPr>
          <p:spPr bwMode="gray">
            <a:xfrm>
              <a:off x="3022" y="1007"/>
              <a:ext cx="1055" cy="105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tint val="0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tint val="0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" name="Oval 20"/>
            <p:cNvSpPr>
              <a:spLocks noChangeArrowheads="1"/>
            </p:cNvSpPr>
            <p:nvPr/>
          </p:nvSpPr>
          <p:spPr bwMode="gray">
            <a:xfrm>
              <a:off x="3022" y="1007"/>
              <a:ext cx="1055" cy="105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alpha val="32001"/>
                  </a:srgbClr>
                </a:gs>
                <a:gs pos="100000">
                  <a:srgbClr val="3399FF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7" name="Oval 21"/>
            <p:cNvSpPr>
              <a:spLocks noChangeArrowheads="1"/>
            </p:cNvSpPr>
            <p:nvPr/>
          </p:nvSpPr>
          <p:spPr bwMode="gray">
            <a:xfrm>
              <a:off x="3093" y="1064"/>
              <a:ext cx="915" cy="916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54118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8" name="Oval 22"/>
            <p:cNvSpPr>
              <a:spLocks noChangeArrowheads="1"/>
            </p:cNvSpPr>
            <p:nvPr/>
          </p:nvSpPr>
          <p:spPr bwMode="gray">
            <a:xfrm>
              <a:off x="3094" y="1066"/>
              <a:ext cx="915" cy="916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63529"/>
                    <a:invGamma/>
                  </a:srgbClr>
                </a:gs>
                <a:gs pos="100000">
                  <a:srgbClr val="3399FF">
                    <a:alpha val="0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9" name="Oval 23"/>
            <p:cNvSpPr>
              <a:spLocks noChangeArrowheads="1"/>
            </p:cNvSpPr>
            <p:nvPr/>
          </p:nvSpPr>
          <p:spPr bwMode="gray">
            <a:xfrm>
              <a:off x="3137" y="1115"/>
              <a:ext cx="824" cy="823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grpSp>
          <p:nvGrpSpPr>
            <p:cNvPr id="40" name="Group 24"/>
            <p:cNvGrpSpPr>
              <a:grpSpLocks/>
            </p:cNvGrpSpPr>
            <p:nvPr/>
          </p:nvGrpSpPr>
          <p:grpSpPr bwMode="auto">
            <a:xfrm>
              <a:off x="3153" y="1125"/>
              <a:ext cx="799" cy="800"/>
              <a:chOff x="4166" y="1706"/>
              <a:chExt cx="1252" cy="1252"/>
            </a:xfrm>
          </p:grpSpPr>
          <p:sp>
            <p:nvSpPr>
              <p:cNvPr id="41" name="Oval 25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2" name="Oval 26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3" name="Oval 27"/>
              <p:cNvSpPr>
                <a:spLocks noChangeArrowheads="1"/>
              </p:cNvSpPr>
              <p:nvPr/>
            </p:nvSpPr>
            <p:spPr bwMode="gray">
              <a:xfrm>
                <a:off x="4242" y="173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grpSp>
        <p:nvGrpSpPr>
          <p:cNvPr id="44" name="Group 18"/>
          <p:cNvGrpSpPr>
            <a:grpSpLocks/>
          </p:cNvGrpSpPr>
          <p:nvPr/>
        </p:nvGrpSpPr>
        <p:grpSpPr bwMode="auto">
          <a:xfrm>
            <a:off x="3811731" y="1135129"/>
            <a:ext cx="1871403" cy="1803810"/>
            <a:chOff x="3022" y="1007"/>
            <a:chExt cx="1055" cy="1055"/>
          </a:xfrm>
        </p:grpSpPr>
        <p:sp>
          <p:nvSpPr>
            <p:cNvPr id="45" name="Oval 19"/>
            <p:cNvSpPr>
              <a:spLocks noChangeArrowheads="1"/>
            </p:cNvSpPr>
            <p:nvPr/>
          </p:nvSpPr>
          <p:spPr bwMode="gray">
            <a:xfrm>
              <a:off x="3022" y="1007"/>
              <a:ext cx="1055" cy="105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tint val="0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tint val="0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6" name="Oval 20"/>
            <p:cNvSpPr>
              <a:spLocks noChangeArrowheads="1"/>
            </p:cNvSpPr>
            <p:nvPr/>
          </p:nvSpPr>
          <p:spPr bwMode="gray">
            <a:xfrm>
              <a:off x="3022" y="1007"/>
              <a:ext cx="1055" cy="105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alpha val="32001"/>
                  </a:srgbClr>
                </a:gs>
                <a:gs pos="100000">
                  <a:srgbClr val="3399FF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" name="Oval 21"/>
            <p:cNvSpPr>
              <a:spLocks noChangeArrowheads="1"/>
            </p:cNvSpPr>
            <p:nvPr/>
          </p:nvSpPr>
          <p:spPr bwMode="gray">
            <a:xfrm>
              <a:off x="3093" y="1064"/>
              <a:ext cx="915" cy="916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54118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8" name="Oval 22"/>
            <p:cNvSpPr>
              <a:spLocks noChangeArrowheads="1"/>
            </p:cNvSpPr>
            <p:nvPr/>
          </p:nvSpPr>
          <p:spPr bwMode="gray">
            <a:xfrm>
              <a:off x="3094" y="1066"/>
              <a:ext cx="915" cy="916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63529"/>
                    <a:invGamma/>
                  </a:srgbClr>
                </a:gs>
                <a:gs pos="100000">
                  <a:srgbClr val="3399FF">
                    <a:alpha val="0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9" name="Oval 23"/>
            <p:cNvSpPr>
              <a:spLocks noChangeArrowheads="1"/>
            </p:cNvSpPr>
            <p:nvPr/>
          </p:nvSpPr>
          <p:spPr bwMode="gray">
            <a:xfrm>
              <a:off x="3137" y="1115"/>
              <a:ext cx="824" cy="823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grpSp>
          <p:nvGrpSpPr>
            <p:cNvPr id="50" name="Group 24"/>
            <p:cNvGrpSpPr>
              <a:grpSpLocks/>
            </p:cNvGrpSpPr>
            <p:nvPr/>
          </p:nvGrpSpPr>
          <p:grpSpPr bwMode="auto">
            <a:xfrm>
              <a:off x="3153" y="1125"/>
              <a:ext cx="799" cy="800"/>
              <a:chOff x="4166" y="1706"/>
              <a:chExt cx="1252" cy="1252"/>
            </a:xfrm>
          </p:grpSpPr>
          <p:sp>
            <p:nvSpPr>
              <p:cNvPr id="51" name="Oval 25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2" name="Oval 26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3" name="Oval 27"/>
              <p:cNvSpPr>
                <a:spLocks noChangeArrowheads="1"/>
              </p:cNvSpPr>
              <p:nvPr/>
            </p:nvSpPr>
            <p:spPr bwMode="gray">
              <a:xfrm>
                <a:off x="4256" y="1789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grpSp>
        <p:nvGrpSpPr>
          <p:cNvPr id="54" name="Group 18"/>
          <p:cNvGrpSpPr>
            <a:grpSpLocks/>
          </p:cNvGrpSpPr>
          <p:nvPr/>
        </p:nvGrpSpPr>
        <p:grpSpPr bwMode="auto">
          <a:xfrm>
            <a:off x="9959805" y="1125741"/>
            <a:ext cx="1638730" cy="1676417"/>
            <a:chOff x="3022" y="1007"/>
            <a:chExt cx="1055" cy="1055"/>
          </a:xfrm>
        </p:grpSpPr>
        <p:sp>
          <p:nvSpPr>
            <p:cNvPr id="55" name="Oval 19"/>
            <p:cNvSpPr>
              <a:spLocks noChangeArrowheads="1"/>
            </p:cNvSpPr>
            <p:nvPr/>
          </p:nvSpPr>
          <p:spPr bwMode="gray">
            <a:xfrm>
              <a:off x="3022" y="1007"/>
              <a:ext cx="1055" cy="105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tint val="0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tint val="0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6" name="Oval 20"/>
            <p:cNvSpPr>
              <a:spLocks noChangeArrowheads="1"/>
            </p:cNvSpPr>
            <p:nvPr/>
          </p:nvSpPr>
          <p:spPr bwMode="gray">
            <a:xfrm>
              <a:off x="3022" y="1007"/>
              <a:ext cx="1055" cy="105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alpha val="32001"/>
                  </a:srgbClr>
                </a:gs>
                <a:gs pos="100000">
                  <a:srgbClr val="3399FF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7" name="Oval 21"/>
            <p:cNvSpPr>
              <a:spLocks noChangeArrowheads="1"/>
            </p:cNvSpPr>
            <p:nvPr/>
          </p:nvSpPr>
          <p:spPr bwMode="gray">
            <a:xfrm>
              <a:off x="3093" y="1064"/>
              <a:ext cx="915" cy="916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54118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8" name="Oval 22"/>
            <p:cNvSpPr>
              <a:spLocks noChangeArrowheads="1"/>
            </p:cNvSpPr>
            <p:nvPr/>
          </p:nvSpPr>
          <p:spPr bwMode="gray">
            <a:xfrm>
              <a:off x="3094" y="1066"/>
              <a:ext cx="915" cy="916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63529"/>
                    <a:invGamma/>
                  </a:srgbClr>
                </a:gs>
                <a:gs pos="100000">
                  <a:srgbClr val="3399FF">
                    <a:alpha val="0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9" name="Oval 23"/>
            <p:cNvSpPr>
              <a:spLocks noChangeArrowheads="1"/>
            </p:cNvSpPr>
            <p:nvPr/>
          </p:nvSpPr>
          <p:spPr bwMode="gray">
            <a:xfrm>
              <a:off x="3137" y="1115"/>
              <a:ext cx="824" cy="823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grpSp>
          <p:nvGrpSpPr>
            <p:cNvPr id="60" name="Group 24"/>
            <p:cNvGrpSpPr>
              <a:grpSpLocks/>
            </p:cNvGrpSpPr>
            <p:nvPr/>
          </p:nvGrpSpPr>
          <p:grpSpPr bwMode="auto">
            <a:xfrm>
              <a:off x="3153" y="1125"/>
              <a:ext cx="799" cy="800"/>
              <a:chOff x="4166" y="1706"/>
              <a:chExt cx="1252" cy="1252"/>
            </a:xfrm>
          </p:grpSpPr>
          <p:sp>
            <p:nvSpPr>
              <p:cNvPr id="61" name="Oval 25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" name="Oval 26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3" name="Oval 27"/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sp>
        <p:nvSpPr>
          <p:cNvPr id="64" name="Rectangle 3"/>
          <p:cNvSpPr>
            <a:spLocks noChangeArrowheads="1"/>
          </p:cNvSpPr>
          <p:nvPr/>
        </p:nvSpPr>
        <p:spPr bwMode="gray">
          <a:xfrm>
            <a:off x="769871" y="5106389"/>
            <a:ext cx="10738571" cy="1288421"/>
          </a:xfrm>
          <a:prstGeom prst="rect">
            <a:avLst/>
          </a:prstGeom>
          <a:gradFill rotWithShape="1">
            <a:gsLst>
              <a:gs pos="0">
                <a:srgbClr val="FFFFFF">
                  <a:gamma/>
                  <a:shade val="79216"/>
                  <a:invGamma/>
                </a:srgbClr>
              </a:gs>
              <a:gs pos="50000">
                <a:srgbClr val="FFFFFF"/>
              </a:gs>
              <a:gs pos="100000">
                <a:srgbClr val="FFFFFF">
                  <a:gamma/>
                  <a:shade val="79216"/>
                  <a:invGamma/>
                </a:srgbClr>
              </a:gs>
            </a:gsLst>
            <a:lin ang="5400000" scaled="1"/>
          </a:gradFill>
          <a:ln>
            <a:noFill/>
          </a:ln>
          <a:effectLst>
            <a:outerShdw dist="99190" dir="2388334" algn="ctr" rotWithShape="0">
              <a:srgbClr val="000000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 algn="ctr">
                <a:solidFill>
                  <a:srgbClr val="969696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cs typeface="Arial" pitchFamily="34" charset="0"/>
            </a:endParaRPr>
          </a:p>
        </p:txBody>
      </p:sp>
      <p:sp>
        <p:nvSpPr>
          <p:cNvPr id="65" name="Rectangle 4"/>
          <p:cNvSpPr>
            <a:spLocks noChangeArrowheads="1"/>
          </p:cNvSpPr>
          <p:nvPr/>
        </p:nvSpPr>
        <p:spPr bwMode="ltGray">
          <a:xfrm>
            <a:off x="1323523" y="5403273"/>
            <a:ext cx="9476831" cy="747857"/>
          </a:xfrm>
          <a:prstGeom prst="rect">
            <a:avLst/>
          </a:prstGeom>
          <a:gradFill rotWithShape="1">
            <a:gsLst>
              <a:gs pos="0">
                <a:srgbClr val="5598CF">
                  <a:gamma/>
                  <a:shade val="46275"/>
                  <a:invGamma/>
                </a:srgbClr>
              </a:gs>
              <a:gs pos="50000">
                <a:srgbClr val="5598CF"/>
              </a:gs>
              <a:gs pos="100000">
                <a:srgbClr val="5598CF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lvl="0" algn="ctr" defTabSz="800100">
              <a:spcBef>
                <a:spcPct val="0"/>
              </a:spcBef>
              <a:defRPr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Образовательные организации, включенные в проект «Вклад в будущее»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3458" y="2055204"/>
            <a:ext cx="1646361" cy="1657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6" name="Line 50"/>
          <p:cNvSpPr>
            <a:spLocks noChangeShapeType="1"/>
          </p:cNvSpPr>
          <p:nvPr/>
        </p:nvSpPr>
        <p:spPr bwMode="ltGray">
          <a:xfrm>
            <a:off x="1840066" y="2726927"/>
            <a:ext cx="0" cy="2379462"/>
          </a:xfrm>
          <a:prstGeom prst="line">
            <a:avLst/>
          </a:prstGeom>
          <a:noFill/>
          <a:ln w="57150" cap="rnd">
            <a:solidFill>
              <a:srgbClr val="000000"/>
            </a:solidFill>
            <a:prstDash val="sysDot"/>
            <a:round/>
            <a:headEnd/>
            <a:tailEnd type="triangle" w="med" len="med"/>
          </a:ln>
          <a:effectLst>
            <a:outerShdw dist="56796" dir="3806097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eaVert" wrap="none" lIns="92075" tIns="46038" rIns="92075" bIns="46038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3287" y="2954695"/>
            <a:ext cx="1704731" cy="1749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7787" y="3348737"/>
            <a:ext cx="1638795" cy="1598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7259" y="1179227"/>
            <a:ext cx="1639888" cy="160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2216" y="2736886"/>
            <a:ext cx="360362" cy="2633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0070" y="3586348"/>
            <a:ext cx="360362" cy="1662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5587" y="2584463"/>
            <a:ext cx="360362" cy="2775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5" name="Line 51"/>
          <p:cNvSpPr>
            <a:spLocks noChangeShapeType="1"/>
          </p:cNvSpPr>
          <p:nvPr/>
        </p:nvSpPr>
        <p:spPr bwMode="ltGray">
          <a:xfrm>
            <a:off x="948840" y="4537267"/>
            <a:ext cx="0" cy="569122"/>
          </a:xfrm>
          <a:prstGeom prst="line">
            <a:avLst/>
          </a:prstGeom>
          <a:noFill/>
          <a:ln w="57150" cap="rnd">
            <a:solidFill>
              <a:srgbClr val="000000"/>
            </a:solidFill>
            <a:prstDash val="sysDot"/>
            <a:round/>
            <a:headEnd/>
            <a:tailEnd type="triangle" w="med" len="med"/>
          </a:ln>
          <a:effectLst>
            <a:outerShdw dist="56796" dir="3806097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eaVert" wrap="none" lIns="92075" tIns="46038" rIns="92075" bIns="46038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7" name="Line 53"/>
          <p:cNvSpPr>
            <a:spLocks noChangeShapeType="1"/>
          </p:cNvSpPr>
          <p:nvPr/>
        </p:nvSpPr>
        <p:spPr bwMode="ltGray">
          <a:xfrm>
            <a:off x="3094373" y="4154809"/>
            <a:ext cx="6696" cy="951580"/>
          </a:xfrm>
          <a:prstGeom prst="line">
            <a:avLst/>
          </a:prstGeom>
          <a:noFill/>
          <a:ln w="57150" cap="rnd">
            <a:solidFill>
              <a:srgbClr val="000000"/>
            </a:solidFill>
            <a:prstDash val="sysDot"/>
            <a:round/>
            <a:headEnd/>
            <a:tailEnd type="triangle" w="med" len="med"/>
          </a:ln>
          <a:effectLst>
            <a:outerShdw dist="56796" dir="3806097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eaVert" wrap="none" lIns="92075" tIns="46038" rIns="92075" bIns="46038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5471" y="4580948"/>
            <a:ext cx="360362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03760" y="3502391"/>
            <a:ext cx="10295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МБДОУ № 15</a:t>
            </a:r>
            <a:endParaRPr lang="ru-RU" b="1" dirty="0"/>
          </a:p>
        </p:txBody>
      </p:sp>
      <p:sp>
        <p:nvSpPr>
          <p:cNvPr id="2048" name="TextBox 2047"/>
          <p:cNvSpPr txBox="1"/>
          <p:nvPr/>
        </p:nvSpPr>
        <p:spPr>
          <a:xfrm>
            <a:off x="1323523" y="1543792"/>
            <a:ext cx="9463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МБДОУ № 44</a:t>
            </a:r>
            <a:endParaRPr lang="ru-RU" b="1" dirty="0"/>
          </a:p>
        </p:txBody>
      </p:sp>
      <p:sp>
        <p:nvSpPr>
          <p:cNvPr id="2049" name="TextBox 2048"/>
          <p:cNvSpPr txBox="1"/>
          <p:nvPr/>
        </p:nvSpPr>
        <p:spPr>
          <a:xfrm>
            <a:off x="2595158" y="3128648"/>
            <a:ext cx="10788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МБДОУ № 45</a:t>
            </a:r>
            <a:endParaRPr lang="ru-RU" b="1" dirty="0"/>
          </a:p>
        </p:txBody>
      </p:sp>
      <p:sp>
        <p:nvSpPr>
          <p:cNvPr id="2070" name="TextBox 2069"/>
          <p:cNvSpPr txBox="1"/>
          <p:nvPr/>
        </p:nvSpPr>
        <p:spPr>
          <a:xfrm>
            <a:off x="4242397" y="1774685"/>
            <a:ext cx="10747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МБДОУ</a:t>
            </a:r>
            <a:r>
              <a:rPr lang="ru-RU" dirty="0" smtClean="0"/>
              <a:t> </a:t>
            </a:r>
            <a:r>
              <a:rPr lang="ru-RU" b="1" dirty="0" smtClean="0"/>
              <a:t>№ 50</a:t>
            </a:r>
            <a:endParaRPr lang="ru-RU" b="1" dirty="0"/>
          </a:p>
        </p:txBody>
      </p:sp>
      <p:sp>
        <p:nvSpPr>
          <p:cNvPr id="2071" name="TextBox 2070"/>
          <p:cNvSpPr txBox="1"/>
          <p:nvPr/>
        </p:nvSpPr>
        <p:spPr>
          <a:xfrm>
            <a:off x="6419437" y="2598729"/>
            <a:ext cx="10145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МБДОУ № 51</a:t>
            </a:r>
            <a:endParaRPr lang="ru-RU" b="1" dirty="0"/>
          </a:p>
        </p:txBody>
      </p:sp>
      <p:sp>
        <p:nvSpPr>
          <p:cNvPr id="2072" name="TextBox 2071"/>
          <p:cNvSpPr txBox="1"/>
          <p:nvPr/>
        </p:nvSpPr>
        <p:spPr>
          <a:xfrm>
            <a:off x="4753885" y="3819933"/>
            <a:ext cx="10389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МБДОУ № 60</a:t>
            </a:r>
            <a:endParaRPr lang="ru-RU" b="1" dirty="0"/>
          </a:p>
        </p:txBody>
      </p:sp>
      <p:sp>
        <p:nvSpPr>
          <p:cNvPr id="2073" name="TextBox 2072"/>
          <p:cNvSpPr txBox="1"/>
          <p:nvPr/>
        </p:nvSpPr>
        <p:spPr>
          <a:xfrm>
            <a:off x="8311001" y="1628071"/>
            <a:ext cx="1024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МБДОУ № 66</a:t>
            </a:r>
            <a:endParaRPr lang="ru-RU" b="1" dirty="0"/>
          </a:p>
        </p:txBody>
      </p:sp>
      <p:sp>
        <p:nvSpPr>
          <p:cNvPr id="2074" name="TextBox 2073"/>
          <p:cNvSpPr txBox="1"/>
          <p:nvPr/>
        </p:nvSpPr>
        <p:spPr>
          <a:xfrm>
            <a:off x="7858397" y="3703708"/>
            <a:ext cx="11588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МБДОУ № 94</a:t>
            </a:r>
            <a:endParaRPr lang="ru-RU" b="1" dirty="0"/>
          </a:p>
        </p:txBody>
      </p:sp>
      <p:sp>
        <p:nvSpPr>
          <p:cNvPr id="2075" name="TextBox 2074"/>
          <p:cNvSpPr txBox="1"/>
          <p:nvPr/>
        </p:nvSpPr>
        <p:spPr>
          <a:xfrm>
            <a:off x="10533413" y="3586348"/>
            <a:ext cx="975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МБДОУ № 103</a:t>
            </a:r>
            <a:endParaRPr lang="ru-RU" b="1" dirty="0"/>
          </a:p>
        </p:txBody>
      </p:sp>
      <p:sp>
        <p:nvSpPr>
          <p:cNvPr id="2076" name="TextBox 2075"/>
          <p:cNvSpPr txBox="1"/>
          <p:nvPr/>
        </p:nvSpPr>
        <p:spPr>
          <a:xfrm>
            <a:off x="10192034" y="1686296"/>
            <a:ext cx="11518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МБДОУ № 102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819619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505" y="391885"/>
            <a:ext cx="11554690" cy="356261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3500" b="1" kern="0" dirty="0" smtClean="0">
                <a:solidFill>
                  <a:prstClr val="black"/>
                </a:solidFill>
                <a:latin typeface="Monotype Corsiva" panose="03010101010201010101" pitchFamily="66" charset="0"/>
                <a:ea typeface="+mn-ea"/>
                <a:cs typeface="+mn-cs"/>
              </a:rPr>
              <a:t/>
            </a:r>
            <a:br>
              <a:rPr lang="ru-RU" sz="3500" b="1" kern="0" dirty="0" smtClean="0">
                <a:solidFill>
                  <a:prstClr val="black"/>
                </a:solidFill>
                <a:latin typeface="Monotype Corsiva" panose="03010101010201010101" pitchFamily="66" charset="0"/>
                <a:ea typeface="+mn-ea"/>
                <a:cs typeface="+mn-cs"/>
              </a:rPr>
            </a:br>
            <a:r>
              <a:rPr lang="ru-RU" sz="3500" b="1" kern="0" dirty="0" smtClean="0">
                <a:latin typeface="Monotype Corsiva" panose="03010101010201010101" pitchFamily="66" charset="0"/>
                <a:ea typeface="+mn-ea"/>
                <a:cs typeface="+mn-cs"/>
              </a:rPr>
              <a:t>Новые </a:t>
            </a:r>
            <a:r>
              <a:rPr lang="ru-RU" sz="3500" b="1" kern="0" dirty="0">
                <a:latin typeface="Monotype Corsiva" panose="03010101010201010101" pitchFamily="66" charset="0"/>
                <a:ea typeface="+mn-ea"/>
                <a:cs typeface="+mn-cs"/>
              </a:rPr>
              <a:t>подходы к проектированию предметно-пространственной среды</a:t>
            </a:r>
            <a:r>
              <a:rPr lang="ru-RU" sz="1800" kern="0" dirty="0">
                <a:latin typeface="Calibri"/>
                <a:ea typeface="+mn-ea"/>
                <a:cs typeface="+mn-cs"/>
              </a:rPr>
              <a:t/>
            </a:r>
            <a:br>
              <a:rPr lang="ru-RU" sz="1800" kern="0" dirty="0">
                <a:latin typeface="Calibri"/>
                <a:ea typeface="+mn-ea"/>
                <a:cs typeface="+mn-cs"/>
              </a:rPr>
            </a:br>
            <a:endParaRPr lang="ru-RU" dirty="0"/>
          </a:p>
        </p:txBody>
      </p:sp>
      <p:pic>
        <p:nvPicPr>
          <p:cNvPr id="4" name="Рисунок 18" descr="D:\Мои документы\ВКЛАД в  будущее\2 год\обработаны\0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74" y="974781"/>
            <a:ext cx="3774783" cy="2583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4595504" y="974781"/>
            <a:ext cx="2894550" cy="28737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4" descr="I:\ФОТО\2016-2017\ЛЕГО ЦЕНТР\Цвилева Занятия\IMG_1241.JPG"/>
          <p:cNvPicPr>
            <a:picLocks noChangeAspect="1" noChangeArrowheads="1"/>
          </p:cNvPicPr>
          <p:nvPr/>
        </p:nvPicPr>
        <p:blipFill rotWithShape="1">
          <a:blip r:embed="rId4" cstate="print">
            <a:extLst/>
          </a:blip>
          <a:srcRect t="8552" b="16158"/>
          <a:stretch/>
        </p:blipFill>
        <p:spPr bwMode="auto">
          <a:xfrm>
            <a:off x="8109560" y="974781"/>
            <a:ext cx="2360890" cy="29705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Рисунок 29" descr="D:\Мои документы\ВКЛАД в  будущее\2 год\20190808_08144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16" y="3729921"/>
            <a:ext cx="4011612" cy="282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5126" y="4169993"/>
            <a:ext cx="2595306" cy="1947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881" y="4169993"/>
            <a:ext cx="3918351" cy="2584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3866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4828" y="3956999"/>
            <a:ext cx="3700462" cy="2487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96" y="140010"/>
            <a:ext cx="11710988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18" descr="F:\фото ттт\фото игра для собрания\ФОТО 824.jpg"/>
          <p:cNvPicPr/>
          <p:nvPr/>
        </p:nvPicPr>
        <p:blipFill>
          <a:blip r:embed="rId4"/>
          <a:srcRect t="9814"/>
          <a:stretch>
            <a:fillRect/>
          </a:stretch>
        </p:blipFill>
        <p:spPr bwMode="auto">
          <a:xfrm>
            <a:off x="434686" y="998848"/>
            <a:ext cx="3816679" cy="24629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D:\документы\Всё к МО\Ярмарка фото\ФОТО 131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415059" y="998846"/>
            <a:ext cx="3743085" cy="25582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 descr="D:\!Данные пользователя\Рабочий стол\фото\166814804752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8226" y="3158836"/>
            <a:ext cx="2639619" cy="3285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D:\!Данные пользователя\Рабочий стол\8qUaYmso2yg.jp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3943" y="998846"/>
            <a:ext cx="1809853" cy="2675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D:\!Данные пользователя\Рабочий стол\454661ec8b060c25ad7fb0e4bdc4d0ee.jpe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2057" y="3761107"/>
            <a:ext cx="2143125" cy="214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D:\!Данные пользователя\Рабочий стол\MBfLD7s42R8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81" y="4020972"/>
            <a:ext cx="2369527" cy="18832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5256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4" t="4494" r="6683" b="4488"/>
          <a:stretch>
            <a:fillRect/>
          </a:stretch>
        </p:blipFill>
        <p:spPr bwMode="auto">
          <a:xfrm>
            <a:off x="3871252" y="1107302"/>
            <a:ext cx="3087688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8" y="200047"/>
            <a:ext cx="11710988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глобус.mp4">
            <a:hlinkClick r:id="" action="ppaction://media"/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1736376" y="3408218"/>
            <a:ext cx="4913808" cy="2926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D:\!Данные пользователя\Рабочий стол\фото\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05" y="897825"/>
            <a:ext cx="2291938" cy="3054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!Данные пользователя\Рабочий стол\фото\опыты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0197" y="3429007"/>
            <a:ext cx="3684371" cy="276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!Данные пользователя\Рабочий стол\фото\средняя гр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091" y="1016484"/>
            <a:ext cx="3735859" cy="2803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6994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39387" y="285008"/>
            <a:ext cx="102484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Monotype Corsiva" pitchFamily="66" charset="0"/>
              </a:rPr>
              <a:t>Экономическое образование детей дошкольного возраста</a:t>
            </a:r>
            <a:endParaRPr lang="ru-RU" sz="3200" b="1" dirty="0">
              <a:latin typeface="Monotype Corsiva" pitchFamily="66" charset="0"/>
            </a:endParaRPr>
          </a:p>
        </p:txBody>
      </p:sp>
      <p:pic>
        <p:nvPicPr>
          <p:cNvPr id="7" name="Picture 5" descr="C:\Documents and Settings\prokofyeva\Рабочий стол\фото\106 б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387" y="1125537"/>
            <a:ext cx="3486150" cy="522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C:\Documents and Settings\prokofyeva\Рабочий стол\фото\106 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720" y="976661"/>
            <a:ext cx="4279900" cy="285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C:\Documents and Settings\prokofyeva\Рабочий стол\фото\10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0945" y="3941865"/>
            <a:ext cx="3981450" cy="26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\\10.1.1.1\Personal\Дошкольный\фото к планерке ГГ\фото 45\eCwFv4ed80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9718" y="1235032"/>
            <a:ext cx="3477135" cy="4636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2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2574" y="281999"/>
            <a:ext cx="10515600" cy="573026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Monotype Corsiva" pitchFamily="66" charset="0"/>
              </a:rPr>
              <a:t>Гражданско-патриотическое воспитание детей дошкольного возраста</a:t>
            </a:r>
            <a:endParaRPr lang="ru-RU" sz="3200" b="1" dirty="0">
              <a:latin typeface="Monotype Corsiva" pitchFamily="66" charset="0"/>
            </a:endParaRPr>
          </a:p>
        </p:txBody>
      </p:sp>
      <p:pic>
        <p:nvPicPr>
          <p:cNvPr id="4098" name="Picture 2" descr="D:\!Данные пользователя\Рабочий стол\фото\зарница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45" y="1009401"/>
            <a:ext cx="3734294" cy="4975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!Данные пользователя\Рабочий стол\фото\Патриотическая Акция на базе МОУ 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2629" y="1187533"/>
            <a:ext cx="5405537" cy="2505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D:\!Данные пользователя\Рабочий стол\фото\Эксукрсия в музей-mi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863" y="3848246"/>
            <a:ext cx="3490109" cy="2617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9930" y="3848246"/>
            <a:ext cx="3267270" cy="2451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489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2562" y="347306"/>
            <a:ext cx="10515600" cy="549275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Monotype Corsiva" pitchFamily="66" charset="0"/>
              </a:rPr>
              <a:t>Ранняя профессиональная ориентация детей дошкольного возраста</a:t>
            </a:r>
            <a:endParaRPr lang="ru-RU" sz="3200" b="1" dirty="0">
              <a:latin typeface="Monotype Corsiva" pitchFamily="66" charset="0"/>
            </a:endParaRPr>
          </a:p>
        </p:txBody>
      </p:sp>
      <p:pic>
        <p:nvPicPr>
          <p:cNvPr id="5122" name="Picture 2" descr="D:\!Данные пользователя\Рабочий стол\фото\MRetNkVM6a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562" y="979708"/>
            <a:ext cx="4120730" cy="309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!Данные пользователя\Рабочий стол\фото\играем в турагентство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674" y="896581"/>
            <a:ext cx="4572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4" t="6317" r="11107" b="14140"/>
          <a:stretch>
            <a:fillRect/>
          </a:stretch>
        </p:blipFill>
        <p:spPr bwMode="auto">
          <a:xfrm>
            <a:off x="605640" y="4295095"/>
            <a:ext cx="3431970" cy="2396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 descr="D:\save\Мои документы\фото проекты\DSCN163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8442674" y="3787959"/>
            <a:ext cx="3481896" cy="2611422"/>
          </a:xfrm>
          <a:prstGeom prst="rect">
            <a:avLst/>
          </a:prstGeom>
          <a:effectLst>
            <a:softEdge rad="112500"/>
          </a:effectLst>
        </p:spPr>
      </p:pic>
      <p:pic>
        <p:nvPicPr>
          <p:cNvPr id="1026" name="Picture 2" descr="\\10.1.1.1\Personal\Дошкольный\фото к планерке ГГ\фото 49\Профессия пожарного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292" y="3553510"/>
            <a:ext cx="2533995" cy="2845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3366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08758" y="190077"/>
            <a:ext cx="10669978" cy="69178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Monotype Corsiva" pitchFamily="66" charset="0"/>
              </a:rPr>
              <a:t>Экологическое воспитание детей дошкольного возраста</a:t>
            </a:r>
            <a:endParaRPr lang="ru-RU" sz="3200" b="1" dirty="0">
              <a:latin typeface="Monotype Corsiva" pitchFamily="66" charset="0"/>
            </a:endParaRPr>
          </a:p>
        </p:txBody>
      </p:sp>
      <p:pic>
        <p:nvPicPr>
          <p:cNvPr id="6146" name="Picture 2" descr="D:\!Данные пользователя\Рабочий стол\фото\Изготовление кормушек для птиц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953" y="995055"/>
            <a:ext cx="3841047" cy="2560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D:\!Данные пользователя\Рабочий стол\фото\Фото детей-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5849" y="881857"/>
            <a:ext cx="3559098" cy="2673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D:\!Данные пользователя\Рабочий стол\фото\Фото ППРС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917" y="3710736"/>
            <a:ext cx="4602917" cy="2566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2" t="5956" r="8327" b="11470"/>
          <a:stretch>
            <a:fillRect/>
          </a:stretch>
        </p:blipFill>
        <p:spPr bwMode="auto">
          <a:xfrm>
            <a:off x="3787779" y="4168239"/>
            <a:ext cx="3357010" cy="2108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 descr="D:\!Данные пользователя\Рабочий стол\фото\IMG-20240315-WA003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350" y="995055"/>
            <a:ext cx="3200712" cy="5690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5026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896</TotalTime>
  <Words>222</Words>
  <Application>Microsoft Office PowerPoint</Application>
  <PresentationFormat>Произвольный</PresentationFormat>
  <Paragraphs>48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 Новые подходы к проектированию предметно-пространственной среды </vt:lpstr>
      <vt:lpstr>Презентация PowerPoint</vt:lpstr>
      <vt:lpstr>Презентация PowerPoint</vt:lpstr>
      <vt:lpstr>Презентация PowerPoint</vt:lpstr>
      <vt:lpstr>Гражданско-патриотическое воспитание детей дошкольного возраста</vt:lpstr>
      <vt:lpstr>Ранняя профессиональная ориентация детей дошкольного возраста</vt:lpstr>
      <vt:lpstr>Экологическое воспитание детей дошкольного возраста</vt:lpstr>
      <vt:lpstr>Литературное развитие детей дошкольного возраста</vt:lpstr>
      <vt:lpstr>Формирование безопасного поведения у детей дошкольного возраста</vt:lpstr>
      <vt:lpstr>Развитие технического творчества</vt:lpstr>
      <vt:lpstr>Преемственность между детским садом и школой</vt:lpstr>
      <vt:lpstr>Взаимодействие образовательного учреждения с семьей</vt:lpstr>
      <vt:lpstr>Презентация PowerPoint</vt:lpstr>
      <vt:lpstr>Показатели развития дошкольного образования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localadmin</dc:creator>
  <cp:lastModifiedBy>Пользователь</cp:lastModifiedBy>
  <cp:revision>113</cp:revision>
  <dcterms:created xsi:type="dcterms:W3CDTF">2019-01-23T06:03:00Z</dcterms:created>
  <dcterms:modified xsi:type="dcterms:W3CDTF">2024-03-19T12:20:47Z</dcterms:modified>
</cp:coreProperties>
</file>