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5382"/>
    <a:srgbClr val="459DF9"/>
    <a:srgbClr val="B8DA8F"/>
    <a:srgbClr val="50A5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AC5210-6B27-E582-0C05-DF4B157BA892}" v="9" dt="2025-09-08T05:39:16.6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>
        <p:scale>
          <a:sx n="120" d="100"/>
          <a:sy n="120" d="100"/>
        </p:scale>
        <p:origin x="-12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207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394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073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31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030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541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74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679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283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54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723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662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рисунок, зарисовка, диаграмма, дизайн&#10;&#10;Автоматически созданное описание">
            <a:extLst>
              <a:ext uri="{FF2B5EF4-FFF2-40B4-BE49-F238E27FC236}">
                <a16:creationId xmlns:a16="http://schemas.microsoft.com/office/drawing/2014/main" xmlns="" id="{56FB3147-A590-1633-1B48-1BB7F24C60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t="12878" b="10592"/>
          <a:stretch/>
        </p:blipFill>
        <p:spPr>
          <a:xfrm>
            <a:off x="20" y="10"/>
            <a:ext cx="12191981" cy="685798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6275" y="2008042"/>
            <a:ext cx="9679449" cy="2847058"/>
          </a:xfrm>
        </p:spPr>
        <p:txBody>
          <a:bodyPr anchor="b">
            <a:normAutofit fontScale="90000"/>
          </a:bodyPr>
          <a:lstStyle/>
          <a:p>
            <a:pPr algn="l"/>
            <a:r>
              <a:rPr lang="ru-RU" sz="8000" dirty="0">
                <a:solidFill>
                  <a:srgbClr val="FFFFFF"/>
                </a:solidFill>
                <a:latin typeface="Times New Roman"/>
                <a:cs typeface="Times New Roman"/>
              </a:rPr>
              <a:t>Реализация</a:t>
            </a:r>
            <a:br>
              <a:rPr lang="ru-RU" sz="8000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r>
              <a:rPr lang="ru-RU" sz="8000" dirty="0">
                <a:solidFill>
                  <a:srgbClr val="FFFFFF"/>
                </a:solidFill>
                <a:latin typeface="Times New Roman"/>
                <a:cs typeface="Times New Roman"/>
              </a:rPr>
              <a:t>инициативных проектов в  2025 году</a:t>
            </a:r>
          </a:p>
        </p:txBody>
      </p:sp>
      <p:pic>
        <p:nvPicPr>
          <p:cNvPr id="11" name="Рисунок 10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91A43A38-F1A7-C1C0-8782-FE3194F42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" y="5527"/>
            <a:ext cx="2632849" cy="80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68A36B-A74F-25C0-D973-C3A07CDC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5613" y="257316"/>
            <a:ext cx="8346628" cy="109978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/>
                <a:cs typeface="Times New Roman"/>
              </a:rPr>
              <a:t>«Наш уютный дворик» (асфальтирование дворовой территории по ул.Кибальчича,3)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C85B98A-B768-CCF1-EF1D-3D5507A93400}"/>
              </a:ext>
            </a:extLst>
          </p:cNvPr>
          <p:cNvSpPr txBox="1"/>
          <p:nvPr/>
        </p:nvSpPr>
        <p:spPr>
          <a:xfrm>
            <a:off x="4475676" y="1248099"/>
            <a:ext cx="5570244" cy="4770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500" dirty="0">
                <a:latin typeface="Times New Roman"/>
                <a:cs typeface="Times New Roman"/>
              </a:rPr>
              <a:t>Стоимость проекта - </a:t>
            </a:r>
            <a:r>
              <a:rPr lang="ru-RU" sz="2500" b="1" dirty="0">
                <a:latin typeface="Times New Roman"/>
                <a:cs typeface="Times New Roman"/>
              </a:rPr>
              <a:t>2 300 000 р</a:t>
            </a:r>
            <a:r>
              <a:rPr lang="ru-RU" sz="2500" b="1" i="1" dirty="0">
                <a:latin typeface="Times New Roman"/>
                <a:cs typeface="Times New Roman"/>
              </a:rPr>
              <a:t>.</a:t>
            </a:r>
            <a:endParaRPr lang="ru-RU" b="1" dirty="0"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29807A1-753B-8704-2781-E15DBF2CBD50}"/>
              </a:ext>
            </a:extLst>
          </p:cNvPr>
          <p:cNvSpPr txBox="1"/>
          <p:nvPr/>
        </p:nvSpPr>
        <p:spPr>
          <a:xfrm>
            <a:off x="5970" y="4376728"/>
            <a:ext cx="4838454" cy="28212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В рамках проекта было выполнено:</a:t>
            </a:r>
            <a:r>
              <a:rPr lang="ru-RU" sz="2000" dirty="0">
                <a:latin typeface="Times New Roman"/>
                <a:ea typeface="+mn-lt"/>
                <a:cs typeface="Times New Roman"/>
              </a:rPr>
              <a:t> 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Замена существующего асфальтового покрытия площадью 1161кв.м. </a:t>
            </a:r>
            <a:endParaRPr lang="ru-RU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 Расширение парковочного кармана площадью 113 кв.м.       </a:t>
            </a:r>
            <a:endParaRPr lang="ru-RU">
              <a:latin typeface="Calibri"/>
              <a:ea typeface="+mn-lt"/>
              <a:cs typeface="Calibri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Прокладка водосточного желоба  размером 20 метров.  </a:t>
            </a:r>
            <a:endParaRPr lang="ru-RU">
              <a:ea typeface="Calibri"/>
              <a:cs typeface="Calibri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endParaRPr lang="ru-RU" sz="2000" dirty="0">
              <a:latin typeface="Times New Roman"/>
              <a:cs typeface="Times New Roman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1641948-F04B-401F-FC17-8EAABDBB9007}"/>
              </a:ext>
            </a:extLst>
          </p:cNvPr>
          <p:cNvSpPr txBox="1"/>
          <p:nvPr/>
        </p:nvSpPr>
        <p:spPr>
          <a:xfrm>
            <a:off x="4571927" y="2254928"/>
            <a:ext cx="4640077" cy="11798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Средства проекта:</a:t>
            </a:r>
            <a:endParaRPr lang="en-US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Городские - </a:t>
            </a:r>
            <a:r>
              <a:rPr lang="ru-RU" sz="2000" b="1" dirty="0">
                <a:latin typeface="Times New Roman"/>
                <a:cs typeface="Times New Roman"/>
              </a:rPr>
              <a:t>1 610 000 р. (70%)</a:t>
            </a:r>
            <a:endParaRPr lang="en-US" sz="2000" b="1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Инициаторов - </a:t>
            </a:r>
            <a:r>
              <a:rPr lang="ru-RU" sz="2000" b="1" dirty="0">
                <a:latin typeface="Times New Roman"/>
                <a:cs typeface="Times New Roman"/>
              </a:rPr>
              <a:t>690 000 р. (30 %)</a:t>
            </a:r>
          </a:p>
        </p:txBody>
      </p:sp>
      <p:pic>
        <p:nvPicPr>
          <p:cNvPr id="8" name="Рисунок 7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795F6AD7-50D3-F706-F3FD-127816035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" y="5527"/>
            <a:ext cx="2632849" cy="80141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36E99DE-2454-1E0F-A17D-7B3FAD3A277A}"/>
              </a:ext>
            </a:extLst>
          </p:cNvPr>
          <p:cNvSpPr txBox="1"/>
          <p:nvPr/>
        </p:nvSpPr>
        <p:spPr>
          <a:xfrm>
            <a:off x="7261860" y="-121920"/>
            <a:ext cx="493014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sz="2800" b="1" i="1" dirty="0">
                <a:solidFill>
                  <a:srgbClr val="225382"/>
                </a:solidFill>
                <a:latin typeface="Trebuchet MS"/>
                <a:ea typeface="Calibri"/>
                <a:cs typeface="Calibri"/>
              </a:rPr>
              <a:t>Городские проекты</a:t>
            </a:r>
            <a:endParaRPr lang="ru-RU" sz="2800" b="1" i="1" dirty="0">
              <a:solidFill>
                <a:srgbClr val="225382"/>
              </a:solidFill>
              <a:latin typeface="Trebuchet MS"/>
              <a:cs typeface="Times New Roman"/>
            </a:endParaRPr>
          </a:p>
        </p:txBody>
      </p:sp>
      <p:pic>
        <p:nvPicPr>
          <p:cNvPr id="3" name="Рисунок 2" descr="Изображение выглядит как на открытом воздухе, земля, транспортное средство, Наземный транспор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A973A959-61FA-0B70-0830-08941F60D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41" y="1249070"/>
            <a:ext cx="4257087" cy="3052232"/>
          </a:xfrm>
          <a:prstGeom prst="rect">
            <a:avLst/>
          </a:prstGeom>
        </p:spPr>
      </p:pic>
      <p:pic>
        <p:nvPicPr>
          <p:cNvPr id="4" name="Рисунок 3" descr="Изображение выглядит как на открытом воздухе, дерево, дорога, растени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C17B48E3-F0A9-3631-F5C3-A4E178F0F5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4815" y="3508963"/>
            <a:ext cx="4365038" cy="3273778"/>
          </a:xfrm>
          <a:prstGeom prst="rect">
            <a:avLst/>
          </a:prstGeom>
        </p:spPr>
      </p:pic>
      <p:pic>
        <p:nvPicPr>
          <p:cNvPr id="5" name="Рисунок 4" descr="Изображение выглядит как одежда, на открытом воздухе, человек, обув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9DB23429-B1CC-E7C7-5E16-C92DDD56251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882" t="6" r="37144" b="-137"/>
          <a:stretch>
            <a:fillRect/>
          </a:stretch>
        </p:blipFill>
        <p:spPr>
          <a:xfrm>
            <a:off x="8948100" y="1985342"/>
            <a:ext cx="3102399" cy="4082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057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619572-3C78-3575-D48D-984BF6955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5786" y="257316"/>
            <a:ext cx="7223759" cy="134437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/>
                <a:cs typeface="Times New Roman"/>
              </a:rPr>
              <a:t>Благоустройство дворовой территории д.7 по </a:t>
            </a:r>
            <a:r>
              <a:rPr lang="ru-RU" sz="2800" b="1" dirty="0" err="1">
                <a:latin typeface="Times New Roman"/>
                <a:cs typeface="Times New Roman"/>
              </a:rPr>
              <a:t>ул.Тепличная</a:t>
            </a:r>
            <a:r>
              <a:rPr lang="ru-RU" sz="2800" b="1" dirty="0">
                <a:latin typeface="Times New Roman"/>
                <a:cs typeface="Times New Roman"/>
              </a:rPr>
              <a:t>  </a:t>
            </a:r>
            <a:endParaRPr lang="ru-RU" sz="2800" b="1"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5A81AD9-FC97-49A4-4235-D8ACFCA3E868}"/>
              </a:ext>
            </a:extLst>
          </p:cNvPr>
          <p:cNvSpPr txBox="1"/>
          <p:nvPr/>
        </p:nvSpPr>
        <p:spPr>
          <a:xfrm>
            <a:off x="4022615" y="1425523"/>
            <a:ext cx="5570244" cy="4770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500" dirty="0">
                <a:latin typeface="Times New Roman"/>
                <a:cs typeface="Times New Roman"/>
              </a:rPr>
              <a:t>Стоимость проекта - </a:t>
            </a:r>
            <a:r>
              <a:rPr lang="ru-RU" sz="2500" b="1" dirty="0">
                <a:latin typeface="Times New Roman"/>
                <a:cs typeface="Times New Roman"/>
              </a:rPr>
              <a:t>1 468 000 р</a:t>
            </a:r>
            <a:r>
              <a:rPr lang="ru-RU" sz="2500" b="1" i="1" dirty="0">
                <a:latin typeface="Times New Roman"/>
                <a:cs typeface="Times New Roman"/>
              </a:rPr>
              <a:t>.</a:t>
            </a:r>
            <a:endParaRPr lang="ru-RU" b="1" dirty="0"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DDF4349-D56C-4F23-F172-E14115CE1D7A}"/>
              </a:ext>
            </a:extLst>
          </p:cNvPr>
          <p:cNvSpPr txBox="1"/>
          <p:nvPr/>
        </p:nvSpPr>
        <p:spPr>
          <a:xfrm>
            <a:off x="138803" y="4860269"/>
            <a:ext cx="4686054" cy="17338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В рамках проекта было выполнено:</a:t>
            </a:r>
            <a:endParaRPr lang="ru-RU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 Демонтаж старого асфальта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 Асфальтирование проезжей части </a:t>
            </a:r>
            <a:r>
              <a:rPr lang="ru-RU" sz="2000" dirty="0" err="1">
                <a:latin typeface="Times New Roman"/>
                <a:ea typeface="+mn-lt"/>
                <a:cs typeface="Times New Roman"/>
              </a:rPr>
              <a:t>дворой</a:t>
            </a:r>
            <a:r>
              <a:rPr lang="ru-RU" sz="2000" dirty="0">
                <a:latin typeface="Times New Roman"/>
                <a:ea typeface="+mn-lt"/>
                <a:cs typeface="Times New Roman"/>
              </a:rPr>
              <a:t> территории с заменой бордюрного камня</a:t>
            </a:r>
            <a:r>
              <a:rPr lang="ru-RU" sz="2000" dirty="0">
                <a:latin typeface="Times New Roman"/>
                <a:cs typeface="Times New Roman"/>
              </a:rPr>
              <a:t>      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A44FDE4-DFBE-A141-774B-0F3F7BDD8683}"/>
              </a:ext>
            </a:extLst>
          </p:cNvPr>
          <p:cNvSpPr txBox="1"/>
          <p:nvPr/>
        </p:nvSpPr>
        <p:spPr>
          <a:xfrm>
            <a:off x="4149440" y="2240252"/>
            <a:ext cx="4284477" cy="11798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Средства проекта:</a:t>
            </a:r>
            <a:endParaRPr lang="en-US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Городские - </a:t>
            </a:r>
            <a:r>
              <a:rPr lang="ru-RU" sz="2000" b="1" dirty="0">
                <a:latin typeface="Times New Roman"/>
                <a:cs typeface="Times New Roman"/>
              </a:rPr>
              <a:t>1 306 520 р. (89%)</a:t>
            </a:r>
            <a:endParaRPr lang="en-US" sz="2000" b="1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Инициаторов -</a:t>
            </a:r>
            <a:r>
              <a:rPr lang="ru-RU" sz="2000" b="1" dirty="0">
                <a:latin typeface="Times New Roman"/>
                <a:cs typeface="Times New Roman"/>
              </a:rPr>
              <a:t> 161 480 р. (11%)</a:t>
            </a:r>
          </a:p>
        </p:txBody>
      </p:sp>
      <p:pic>
        <p:nvPicPr>
          <p:cNvPr id="4" name="Рисунок 3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512FEE21-5619-9DAF-B13E-1DA522ED0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" y="5527"/>
            <a:ext cx="2632849" cy="80141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3638C90-7AAD-2683-AEBA-7D9F2076D538}"/>
              </a:ext>
            </a:extLst>
          </p:cNvPr>
          <p:cNvSpPr txBox="1"/>
          <p:nvPr/>
        </p:nvSpPr>
        <p:spPr>
          <a:xfrm>
            <a:off x="7261860" y="-121920"/>
            <a:ext cx="493014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sz="2800" b="1" i="1" dirty="0">
                <a:solidFill>
                  <a:srgbClr val="225382"/>
                </a:solidFill>
                <a:latin typeface="Trebuchet MS"/>
                <a:ea typeface="Calibri"/>
                <a:cs typeface="Calibri"/>
              </a:rPr>
              <a:t>Городские проекты</a:t>
            </a:r>
            <a:endParaRPr lang="ru-RU" sz="2800" b="1" i="1" dirty="0">
              <a:solidFill>
                <a:srgbClr val="225382"/>
              </a:solidFill>
              <a:latin typeface="Trebuchet MS"/>
              <a:cs typeface="Times New Roman"/>
            </a:endParaRPr>
          </a:p>
        </p:txBody>
      </p:sp>
      <p:pic>
        <p:nvPicPr>
          <p:cNvPr id="3" name="Рисунок 2" descr="Изображение выглядит как на открытом воздухе, дорога, транспортное средство, Наземный транспор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78EA5F75-2BA6-05DB-1857-5E227AA423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4918" y="1928519"/>
            <a:ext cx="3619500" cy="4788370"/>
          </a:xfrm>
          <a:prstGeom prst="rect">
            <a:avLst/>
          </a:prstGeom>
        </p:spPr>
      </p:pic>
      <p:pic>
        <p:nvPicPr>
          <p:cNvPr id="5" name="Рисунок 4" descr="Изображение выглядит как на открытом воздухе, строительство, дорога, неб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E7E3C741-F357-D93B-3621-883561FC9D9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5682" r="222" b="7488"/>
          <a:stretch>
            <a:fillRect/>
          </a:stretch>
        </p:blipFill>
        <p:spPr>
          <a:xfrm>
            <a:off x="4935361" y="3700395"/>
            <a:ext cx="3393731" cy="3016499"/>
          </a:xfrm>
          <a:prstGeom prst="rect">
            <a:avLst/>
          </a:prstGeom>
        </p:spPr>
      </p:pic>
      <p:pic>
        <p:nvPicPr>
          <p:cNvPr id="8" name="Рисунок 7" descr="Изображение выглядит как на открытом воздухе, транспортное средство, дерево, Наземный транспор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C780A105-145E-C6AC-5177-C61B44A1310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16" r="24589" b="-314"/>
          <a:stretch>
            <a:fillRect/>
          </a:stretch>
        </p:blipFill>
        <p:spPr>
          <a:xfrm>
            <a:off x="-646" y="1425244"/>
            <a:ext cx="4026782" cy="323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874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F8188B-1392-E98A-1979-7F9DAD458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8563" y="116111"/>
            <a:ext cx="7796857" cy="135378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/>
                <a:cs typeface="Times New Roman"/>
              </a:rPr>
              <a:t>Благоустройство спортивной площадки МБОУ «Лицей №48»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18CACED-E1E4-491A-84D5-EF2B5FA975C0}"/>
              </a:ext>
            </a:extLst>
          </p:cNvPr>
          <p:cNvSpPr txBox="1"/>
          <p:nvPr/>
        </p:nvSpPr>
        <p:spPr>
          <a:xfrm>
            <a:off x="5572404" y="1859722"/>
            <a:ext cx="4284477" cy="11798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Средства проекта:</a:t>
            </a:r>
            <a:endParaRPr lang="en-US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Городские - </a:t>
            </a:r>
            <a:r>
              <a:rPr lang="ru-RU" sz="2000" b="1" dirty="0">
                <a:latin typeface="Times New Roman"/>
                <a:cs typeface="Times New Roman"/>
              </a:rPr>
              <a:t>2 567 166 р. (84 %)</a:t>
            </a:r>
            <a:endParaRPr lang="en-US" sz="2000" b="1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Инициаторов - </a:t>
            </a:r>
            <a:r>
              <a:rPr lang="ru-RU" sz="2000" b="1" dirty="0">
                <a:latin typeface="Times New Roman"/>
                <a:cs typeface="Times New Roman"/>
              </a:rPr>
              <a:t>488 984 р. (16 %)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D9CCD5F-D6F9-B07E-EF78-3787F7E47BFE}"/>
              </a:ext>
            </a:extLst>
          </p:cNvPr>
          <p:cNvSpPr txBox="1"/>
          <p:nvPr/>
        </p:nvSpPr>
        <p:spPr>
          <a:xfrm>
            <a:off x="4396465" y="1234929"/>
            <a:ext cx="5570244" cy="4770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500" dirty="0">
                <a:latin typeface="Times New Roman"/>
                <a:cs typeface="Times New Roman"/>
              </a:rPr>
              <a:t>Стоимость проекта - </a:t>
            </a:r>
            <a:r>
              <a:rPr lang="ru-RU" sz="2000" b="1" dirty="0">
                <a:latin typeface="Times New Roman"/>
                <a:cs typeface="Times New Roman"/>
              </a:rPr>
              <a:t>3 056 150 </a:t>
            </a:r>
            <a:r>
              <a:rPr lang="ru-RU" sz="2500" b="1" dirty="0">
                <a:latin typeface="Times New Roman"/>
                <a:cs typeface="Times New Roman"/>
              </a:rPr>
              <a:t> р</a:t>
            </a:r>
            <a:r>
              <a:rPr lang="ru-RU" sz="2500" b="1" i="1" dirty="0">
                <a:latin typeface="Times New Roman"/>
                <a:cs typeface="Times New Roman"/>
              </a:rPr>
              <a:t>.</a:t>
            </a:r>
            <a:endParaRPr lang="ru-RU" b="1" dirty="0"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26ABCF7-5ACF-7EA2-1971-EA8E53940E0F}"/>
              </a:ext>
            </a:extLst>
          </p:cNvPr>
          <p:cNvSpPr txBox="1"/>
          <p:nvPr/>
        </p:nvSpPr>
        <p:spPr>
          <a:xfrm>
            <a:off x="94871" y="5142773"/>
            <a:ext cx="4838454" cy="14568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В рамках проекта было выполнено:</a:t>
            </a:r>
            <a:endParaRPr lang="ru-RU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Демонтаж старого резинового покрытия  </a:t>
            </a:r>
            <a:endParaRPr lang="en-US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Укладка </a:t>
            </a:r>
            <a:r>
              <a:rPr lang="ru-RU" sz="2000" dirty="0" err="1">
                <a:latin typeface="Times New Roman"/>
                <a:ea typeface="+mn-lt"/>
                <a:cs typeface="Times New Roman"/>
              </a:rPr>
              <a:t>ударогасящего</a:t>
            </a:r>
            <a:r>
              <a:rPr lang="ru-RU" sz="2000" dirty="0">
                <a:latin typeface="Times New Roman"/>
                <a:ea typeface="+mn-lt"/>
                <a:cs typeface="Times New Roman"/>
              </a:rPr>
              <a:t> покрытия</a:t>
            </a:r>
            <a:endParaRPr lang="ru-RU" dirty="0"/>
          </a:p>
        </p:txBody>
      </p:sp>
      <p:pic>
        <p:nvPicPr>
          <p:cNvPr id="4" name="Рисунок 3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FBAE9F0A-B72D-EA2F-CADF-993CFF5F4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" y="5527"/>
            <a:ext cx="2632849" cy="80141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D030992-3047-6943-7940-F9435F506191}"/>
              </a:ext>
            </a:extLst>
          </p:cNvPr>
          <p:cNvSpPr txBox="1"/>
          <p:nvPr/>
        </p:nvSpPr>
        <p:spPr>
          <a:xfrm>
            <a:off x="7261860" y="-121920"/>
            <a:ext cx="493014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sz="2800" b="1" i="1" dirty="0">
                <a:solidFill>
                  <a:srgbClr val="225382"/>
                </a:solidFill>
                <a:latin typeface="Trebuchet MS"/>
                <a:ea typeface="Calibri"/>
                <a:cs typeface="Calibri"/>
              </a:rPr>
              <a:t>Городские проекты</a:t>
            </a:r>
            <a:endParaRPr lang="ru-RU" sz="2800" b="1" i="1" dirty="0">
              <a:solidFill>
                <a:srgbClr val="225382"/>
              </a:solidFill>
              <a:latin typeface="Trebuchet MS"/>
              <a:cs typeface="Times New Roman"/>
            </a:endParaRPr>
          </a:p>
        </p:txBody>
      </p:sp>
      <p:pic>
        <p:nvPicPr>
          <p:cNvPr id="11" name="Рисунок 10" descr="Изображение выглядит как на открытом воздухе, дорога, дерево, детская площад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774B846D-1C24-9BFB-BF7C-D51517E1F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1037" y="3198519"/>
            <a:ext cx="4835408" cy="3659482"/>
          </a:xfrm>
          <a:prstGeom prst="rect">
            <a:avLst/>
          </a:prstGeom>
        </p:spPr>
      </p:pic>
      <p:pic>
        <p:nvPicPr>
          <p:cNvPr id="12" name="Рисунок 11" descr="Изображение выглядит как на открытом воздухе, небо, дерево, земл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E4B46282-0596-FED6-5FD3-545E115775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48" y="1693333"/>
            <a:ext cx="4289777" cy="317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90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D33043D-BFB0-B2BA-786A-8C813F6D5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DEE20C-D077-6534-64C1-6FA51F137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8563" y="116111"/>
            <a:ext cx="7796857" cy="135378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/>
                <a:cs typeface="Times New Roman"/>
              </a:rPr>
              <a:t>Благоустройство детско-игровой площадки Бульвара Энтузиастов, д.8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963DB17-3293-FE5A-DC23-960C5168F32A}"/>
              </a:ext>
            </a:extLst>
          </p:cNvPr>
          <p:cNvSpPr txBox="1"/>
          <p:nvPr/>
        </p:nvSpPr>
        <p:spPr>
          <a:xfrm>
            <a:off x="5958108" y="1925575"/>
            <a:ext cx="4284477" cy="11798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Средства проекта:</a:t>
            </a:r>
            <a:endParaRPr lang="en-US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Городские - </a:t>
            </a:r>
            <a:r>
              <a:rPr lang="ru-RU" sz="2000" b="1" dirty="0">
                <a:latin typeface="Times New Roman"/>
                <a:cs typeface="Times New Roman"/>
              </a:rPr>
              <a:t>3 099 415 р. (94 %)</a:t>
            </a:r>
            <a:endParaRPr lang="en-US" sz="2000" b="1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Инициаторов - </a:t>
            </a:r>
            <a:r>
              <a:rPr lang="ru-RU" sz="2000" b="1" dirty="0">
                <a:latin typeface="Times New Roman"/>
                <a:cs typeface="Times New Roman"/>
              </a:rPr>
              <a:t>197 835 р. (6 %)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A69722F-B27F-5574-9D1D-3AA22BD540EC}"/>
              </a:ext>
            </a:extLst>
          </p:cNvPr>
          <p:cNvSpPr txBox="1"/>
          <p:nvPr/>
        </p:nvSpPr>
        <p:spPr>
          <a:xfrm>
            <a:off x="4161280" y="1234929"/>
            <a:ext cx="5570244" cy="4770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500" dirty="0">
                <a:latin typeface="Times New Roman"/>
                <a:cs typeface="Times New Roman"/>
              </a:rPr>
              <a:t>Стоимость проекта - </a:t>
            </a:r>
            <a:r>
              <a:rPr lang="ru-RU" sz="2000" b="1" dirty="0">
                <a:latin typeface="Times New Roman"/>
                <a:cs typeface="Times New Roman"/>
              </a:rPr>
              <a:t>3 297 250 </a:t>
            </a:r>
            <a:r>
              <a:rPr lang="ru-RU" sz="2500" b="1" dirty="0">
                <a:latin typeface="Times New Roman"/>
                <a:cs typeface="Times New Roman"/>
              </a:rPr>
              <a:t> р</a:t>
            </a:r>
            <a:r>
              <a:rPr lang="ru-RU" sz="2500" b="1" i="1" dirty="0">
                <a:latin typeface="Times New Roman"/>
                <a:cs typeface="Times New Roman"/>
              </a:rPr>
              <a:t>.</a:t>
            </a:r>
            <a:endParaRPr lang="ru-RU" b="1" dirty="0"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25A9F2C-9961-B988-49BE-3498467B7C71}"/>
              </a:ext>
            </a:extLst>
          </p:cNvPr>
          <p:cNvSpPr txBox="1"/>
          <p:nvPr/>
        </p:nvSpPr>
        <p:spPr>
          <a:xfrm>
            <a:off x="217167" y="4578329"/>
            <a:ext cx="4838454" cy="21390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В рамках проекта планируется выполнить:</a:t>
            </a:r>
            <a:endParaRPr lang="ru-RU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Демонтаж аварийного игрового оборудования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укладка </a:t>
            </a:r>
            <a:r>
              <a:rPr lang="ru-RU" sz="2000" dirty="0" err="1">
                <a:latin typeface="Times New Roman"/>
                <a:ea typeface="+mn-lt"/>
                <a:cs typeface="Times New Roman"/>
              </a:rPr>
              <a:t>ударопоглощающего</a:t>
            </a:r>
            <a:r>
              <a:rPr lang="ru-RU" sz="2000" dirty="0">
                <a:latin typeface="Times New Roman"/>
                <a:ea typeface="+mn-lt"/>
                <a:cs typeface="Times New Roman"/>
              </a:rPr>
              <a:t> покрытия</a:t>
            </a:r>
            <a:endParaRPr lang="ru-RU" dirty="0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установка игрового оборудования</a:t>
            </a:r>
            <a:endParaRPr lang="ru-RU" dirty="0"/>
          </a:p>
        </p:txBody>
      </p:sp>
      <p:pic>
        <p:nvPicPr>
          <p:cNvPr id="4" name="Рисунок 3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099AEB6C-D628-042A-FE10-436F0C48C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" y="5527"/>
            <a:ext cx="2632849" cy="80141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92BDAF8-3FBC-3ABF-78AE-615765D23FD9}"/>
              </a:ext>
            </a:extLst>
          </p:cNvPr>
          <p:cNvSpPr txBox="1"/>
          <p:nvPr/>
        </p:nvSpPr>
        <p:spPr>
          <a:xfrm>
            <a:off x="7261860" y="-121920"/>
            <a:ext cx="493014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sz="2800" b="1" i="1" dirty="0">
                <a:solidFill>
                  <a:srgbClr val="225382"/>
                </a:solidFill>
                <a:latin typeface="Trebuchet MS"/>
                <a:ea typeface="Calibri"/>
                <a:cs typeface="Calibri"/>
              </a:rPr>
              <a:t>Городские проекты</a:t>
            </a:r>
            <a:endParaRPr lang="ru-RU" sz="2800" b="1" i="1" dirty="0">
              <a:solidFill>
                <a:srgbClr val="225382"/>
              </a:solidFill>
              <a:latin typeface="Trebuchet MS"/>
              <a:cs typeface="Times New Roman"/>
            </a:endParaRPr>
          </a:p>
        </p:txBody>
      </p:sp>
      <p:pic>
        <p:nvPicPr>
          <p:cNvPr id="3" name="Рисунок 2" descr="Изображение выглядит как на открытом воздухе, небо, земля, детская площад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69C141DA-E3E3-73F8-B1F1-135527FCD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370" y="1712147"/>
            <a:ext cx="4929482" cy="2775186"/>
          </a:xfrm>
          <a:prstGeom prst="rect">
            <a:avLst/>
          </a:prstGeom>
        </p:spPr>
      </p:pic>
      <p:pic>
        <p:nvPicPr>
          <p:cNvPr id="5" name="Рисунок 4" descr="Изображение выглядит как на открытом воздухе, земля, дерево, неб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231A8697-6FDE-8868-91C1-BC6884BC1C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1037" y="3226742"/>
            <a:ext cx="4637853" cy="349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377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FB51E35-0C81-D8BA-793E-14DE34B43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875A38-7AF6-D7B7-9968-7EFA34E49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8563" y="116111"/>
            <a:ext cx="7796857" cy="135378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/>
                <a:cs typeface="Times New Roman"/>
              </a:rPr>
              <a:t>«Веселый городок» (благоустройство территории возле дома 8 по </a:t>
            </a:r>
            <a:r>
              <a:rPr lang="ru-RU" sz="2800" b="1" dirty="0" err="1">
                <a:latin typeface="Times New Roman"/>
                <a:cs typeface="Times New Roman"/>
              </a:rPr>
              <a:t>ул.Кибальчича</a:t>
            </a:r>
            <a:r>
              <a:rPr lang="ru-RU" sz="2800" b="1" dirty="0">
                <a:latin typeface="Times New Roman"/>
                <a:cs typeface="Times New Roman"/>
              </a:rPr>
              <a:t>)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432A3E6-1FE1-24F7-F123-0B4D1127D5C5}"/>
              </a:ext>
            </a:extLst>
          </p:cNvPr>
          <p:cNvSpPr txBox="1"/>
          <p:nvPr/>
        </p:nvSpPr>
        <p:spPr>
          <a:xfrm>
            <a:off x="163144" y="1878539"/>
            <a:ext cx="4284477" cy="11798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Средства проекта:</a:t>
            </a:r>
            <a:endParaRPr lang="en-US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Городские - </a:t>
            </a:r>
            <a:r>
              <a:rPr lang="ru-RU" sz="2000" b="1" dirty="0">
                <a:latin typeface="Times New Roman"/>
                <a:cs typeface="Times New Roman"/>
              </a:rPr>
              <a:t>2 168 800 р. (80 %)</a:t>
            </a:r>
            <a:endParaRPr lang="en-US" sz="2000" b="1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Инициаторов - </a:t>
            </a:r>
            <a:r>
              <a:rPr lang="ru-RU" sz="2000" b="1" dirty="0">
                <a:latin typeface="Times New Roman"/>
                <a:cs typeface="Times New Roman"/>
              </a:rPr>
              <a:t>542 200 р. (20 %)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F564A36-43C4-0FEC-DCA9-40169558D3A0}"/>
              </a:ext>
            </a:extLst>
          </p:cNvPr>
          <p:cNvSpPr txBox="1"/>
          <p:nvPr/>
        </p:nvSpPr>
        <p:spPr>
          <a:xfrm>
            <a:off x="4161280" y="1234929"/>
            <a:ext cx="5570244" cy="4770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500" dirty="0">
                <a:latin typeface="Times New Roman"/>
                <a:cs typeface="Times New Roman"/>
              </a:rPr>
              <a:t>Стоимость проекта - </a:t>
            </a:r>
            <a:r>
              <a:rPr lang="ru-RU" sz="2000" b="1" dirty="0">
                <a:latin typeface="Times New Roman"/>
                <a:cs typeface="Times New Roman"/>
              </a:rPr>
              <a:t>2 711 000 </a:t>
            </a:r>
            <a:r>
              <a:rPr lang="ru-RU" sz="2500" b="1" dirty="0">
                <a:latin typeface="Times New Roman"/>
                <a:cs typeface="Times New Roman"/>
              </a:rPr>
              <a:t> р</a:t>
            </a:r>
            <a:r>
              <a:rPr lang="ru-RU" sz="2500" b="1" i="1" dirty="0">
                <a:latin typeface="Times New Roman"/>
                <a:cs typeface="Times New Roman"/>
              </a:rPr>
              <a:t>.</a:t>
            </a:r>
            <a:endParaRPr lang="ru-RU" b="1" dirty="0"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377BC70-962E-29E6-A8A0-23C78B1EE235}"/>
              </a:ext>
            </a:extLst>
          </p:cNvPr>
          <p:cNvSpPr txBox="1"/>
          <p:nvPr/>
        </p:nvSpPr>
        <p:spPr>
          <a:xfrm>
            <a:off x="797" y="3552921"/>
            <a:ext cx="4838454" cy="33547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В рамках проекта планируется выполнить:</a:t>
            </a:r>
            <a:endParaRPr lang="ru-RU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организация пешеходных дорожек из тротуарной плитки</a:t>
            </a:r>
            <a:endParaRPr lang="ru-RU" dirty="0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установка лавочек и урн</a:t>
            </a:r>
            <a:endParaRPr lang="ru-RU" dirty="0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организация парковочного кармана </a:t>
            </a:r>
            <a:endParaRPr lang="ru-RU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посадка голубой ели (1 шт.)</a:t>
            </a:r>
            <a:endParaRPr lang="ru-RU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устройство полиуретанового покрытия</a:t>
            </a:r>
            <a:endParaRPr lang="ru-RU" dirty="0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монтаж песочницы, игрового комплекса</a:t>
            </a:r>
            <a:endParaRPr lang="ru-RU" dirty="0">
              <a:ea typeface="Calibri"/>
              <a:cs typeface="Calibri"/>
            </a:endParaRPr>
          </a:p>
        </p:txBody>
      </p:sp>
      <p:pic>
        <p:nvPicPr>
          <p:cNvPr id="4" name="Рисунок 3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F3D74507-EF04-DA14-3F94-EDE440D9ED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" y="5527"/>
            <a:ext cx="2632849" cy="80141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B313BFB-E7D4-45CC-B5BC-0442A3446112}"/>
              </a:ext>
            </a:extLst>
          </p:cNvPr>
          <p:cNvSpPr txBox="1"/>
          <p:nvPr/>
        </p:nvSpPr>
        <p:spPr>
          <a:xfrm>
            <a:off x="7261860" y="-121920"/>
            <a:ext cx="493014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sz="2800" b="1" i="1" dirty="0">
                <a:solidFill>
                  <a:srgbClr val="225382"/>
                </a:solidFill>
                <a:latin typeface="Trebuchet MS"/>
                <a:ea typeface="Calibri"/>
                <a:cs typeface="Calibri"/>
              </a:rPr>
              <a:t>Городские проекты</a:t>
            </a:r>
            <a:endParaRPr lang="ru-RU" sz="2800" b="1" i="1" dirty="0">
              <a:solidFill>
                <a:srgbClr val="225382"/>
              </a:solidFill>
              <a:latin typeface="Trebuchet MS"/>
              <a:cs typeface="Times New Roman"/>
            </a:endParaRPr>
          </a:p>
        </p:txBody>
      </p:sp>
      <p:pic>
        <p:nvPicPr>
          <p:cNvPr id="3" name="Рисунок 2" descr="Изображение выглядит как на открытом воздухе, трава, дерево, неб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F6D2CC10-29C6-ACA7-10CD-23E7EE7EA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523" y="1710443"/>
            <a:ext cx="4424657" cy="2731559"/>
          </a:xfrm>
          <a:prstGeom prst="rect">
            <a:avLst/>
          </a:prstGeom>
        </p:spPr>
      </p:pic>
      <p:pic>
        <p:nvPicPr>
          <p:cNvPr id="9" name="Рисунок 8" descr="Изображение выглядит как на открытом воздухе, земля, растение, дере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4EE31162-C104-C209-268D-8BC285CE2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2815" y="3687703"/>
            <a:ext cx="4223926" cy="317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607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F0F0DA1-2DC8-AA21-A58B-369B44EB0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63DB46-226E-2985-A540-A61CB9E1E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8563" y="257222"/>
            <a:ext cx="7796857" cy="135378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/>
                <a:cs typeface="Times New Roman"/>
              </a:rPr>
              <a:t>Современное благоустройство (асфальтирование дворовой территории по </a:t>
            </a:r>
            <a:r>
              <a:rPr lang="ru-RU" sz="2800" b="1" dirty="0" err="1">
                <a:latin typeface="Times New Roman"/>
                <a:cs typeface="Times New Roman"/>
              </a:rPr>
              <a:t>ул.Г.Попова</a:t>
            </a:r>
            <a:r>
              <a:rPr lang="ru-RU" sz="2800" b="1" dirty="0">
                <a:latin typeface="Times New Roman"/>
                <a:cs typeface="Times New Roman"/>
              </a:rPr>
              <a:t>, 22)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C05795E-20A7-ACD5-413F-421F5EF51054}"/>
              </a:ext>
            </a:extLst>
          </p:cNvPr>
          <p:cNvSpPr txBox="1"/>
          <p:nvPr/>
        </p:nvSpPr>
        <p:spPr>
          <a:xfrm>
            <a:off x="5798182" y="2367723"/>
            <a:ext cx="4284477" cy="11798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Средства проекта:</a:t>
            </a:r>
            <a:endParaRPr lang="en-US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Городские - </a:t>
            </a:r>
            <a:r>
              <a:rPr lang="ru-RU" sz="2000" b="1" dirty="0">
                <a:latin typeface="Times New Roman"/>
                <a:cs typeface="Times New Roman"/>
              </a:rPr>
              <a:t>551 292 р. (84 %)</a:t>
            </a:r>
            <a:endParaRPr lang="en-US" sz="2000" b="1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Инициаторов - </a:t>
            </a:r>
            <a:r>
              <a:rPr lang="ru-RU" sz="2000" b="1" dirty="0">
                <a:latin typeface="Times New Roman"/>
                <a:cs typeface="Times New Roman"/>
              </a:rPr>
              <a:t>105 008 р. (16 %)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E0BCB0D-3DE2-A531-DFE2-6F017DBEAE48}"/>
              </a:ext>
            </a:extLst>
          </p:cNvPr>
          <p:cNvSpPr txBox="1"/>
          <p:nvPr/>
        </p:nvSpPr>
        <p:spPr>
          <a:xfrm>
            <a:off x="4161280" y="1611225"/>
            <a:ext cx="5570244" cy="4770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500" dirty="0">
                <a:latin typeface="Times New Roman"/>
                <a:cs typeface="Times New Roman"/>
              </a:rPr>
              <a:t>Стоимость проекта - </a:t>
            </a:r>
            <a:r>
              <a:rPr lang="ru-RU" sz="2000" b="1" dirty="0">
                <a:latin typeface="Times New Roman"/>
                <a:cs typeface="Times New Roman"/>
              </a:rPr>
              <a:t>656 300, 00 </a:t>
            </a:r>
            <a:r>
              <a:rPr lang="ru-RU" sz="2500" b="1" dirty="0">
                <a:latin typeface="Times New Roman"/>
                <a:cs typeface="Times New Roman"/>
              </a:rPr>
              <a:t> р</a:t>
            </a:r>
            <a:r>
              <a:rPr lang="ru-RU" sz="2500" b="1" i="1" dirty="0">
                <a:latin typeface="Times New Roman"/>
                <a:cs typeface="Times New Roman"/>
              </a:rPr>
              <a:t>.</a:t>
            </a:r>
            <a:endParaRPr lang="ru-RU" b="1" dirty="0"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C4655BC-63D3-0BBF-4415-A64FF6A215D5}"/>
              </a:ext>
            </a:extLst>
          </p:cNvPr>
          <p:cNvSpPr txBox="1"/>
          <p:nvPr/>
        </p:nvSpPr>
        <p:spPr>
          <a:xfrm>
            <a:off x="5889834" y="3863366"/>
            <a:ext cx="4838454" cy="25442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В рамках проекта планируется выполнить:</a:t>
            </a:r>
            <a:endParaRPr lang="ru-RU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демонтаж существующего покрытия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установка бордюров</a:t>
            </a:r>
            <a:endParaRPr lang="ru-RU" dirty="0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устройство асфальтобетонного покрытия</a:t>
            </a:r>
            <a:endParaRPr lang="ru-RU" dirty="0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установка урн и скамеек</a:t>
            </a:r>
            <a:endParaRPr lang="ru-RU" dirty="0"/>
          </a:p>
        </p:txBody>
      </p:sp>
      <p:pic>
        <p:nvPicPr>
          <p:cNvPr id="4" name="Рисунок 3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485B8699-8C91-7DDA-8B8A-22A49102F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" y="5527"/>
            <a:ext cx="2632849" cy="80141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65D3757-0DC6-8E80-A0B5-9F0F92400130}"/>
              </a:ext>
            </a:extLst>
          </p:cNvPr>
          <p:cNvSpPr txBox="1"/>
          <p:nvPr/>
        </p:nvSpPr>
        <p:spPr>
          <a:xfrm>
            <a:off x="7261860" y="-121920"/>
            <a:ext cx="493014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sz="2800" b="1" i="1" dirty="0">
                <a:solidFill>
                  <a:srgbClr val="225382"/>
                </a:solidFill>
                <a:latin typeface="Trebuchet MS"/>
                <a:ea typeface="Calibri"/>
                <a:cs typeface="Calibri"/>
              </a:rPr>
              <a:t>Городские проекты</a:t>
            </a:r>
            <a:endParaRPr lang="ru-RU" sz="2800" b="1" i="1" dirty="0">
              <a:solidFill>
                <a:srgbClr val="225382"/>
              </a:solidFill>
              <a:latin typeface="Trebuchet MS"/>
              <a:cs typeface="Times New Roman"/>
            </a:endParaRPr>
          </a:p>
        </p:txBody>
      </p:sp>
      <p:pic>
        <p:nvPicPr>
          <p:cNvPr id="3" name="Рисунок 2" descr="Изображение выглядит как на открытом воздухе, строительство, земля, дере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99FA567E-EBC1-4857-8604-3B01E85AD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408" y="2173111"/>
            <a:ext cx="4487334" cy="445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175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 descr="Стрелка: изгиб против часовой стрелки контур">
            <a:extLst>
              <a:ext uri="{FF2B5EF4-FFF2-40B4-BE49-F238E27FC236}">
                <a16:creationId xmlns:a16="http://schemas.microsoft.com/office/drawing/2014/main" xmlns="" id="{AC14F6A2-E998-7569-3D24-3CF0214674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9060000">
            <a:off x="7262482" y="426983"/>
            <a:ext cx="1206381" cy="1078195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3EB44A3-822C-5546-9038-733DF3499FA3}"/>
              </a:ext>
            </a:extLst>
          </p:cNvPr>
          <p:cNvSpPr txBox="1"/>
          <p:nvPr/>
        </p:nvSpPr>
        <p:spPr>
          <a:xfrm>
            <a:off x="5241982" y="226190"/>
            <a:ext cx="221372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b="1" dirty="0">
                <a:latin typeface="Times New Roman"/>
                <a:cs typeface="Calibri"/>
              </a:rPr>
              <a:t>Проекты</a:t>
            </a:r>
            <a:endParaRPr lang="ru-RU" sz="3200" dirty="0">
              <a:latin typeface="Times New Roman"/>
              <a:cs typeface="Times New Roman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7947F88-7B4F-C37F-9948-485E6FA3E117}"/>
              </a:ext>
            </a:extLst>
          </p:cNvPr>
          <p:cNvSpPr txBox="1"/>
          <p:nvPr/>
        </p:nvSpPr>
        <p:spPr>
          <a:xfrm>
            <a:off x="1467158" y="905099"/>
            <a:ext cx="249932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b="1" i="1" dirty="0">
                <a:latin typeface="Times New Roman"/>
                <a:cs typeface="Calibri"/>
              </a:rPr>
              <a:t>Областные</a:t>
            </a:r>
            <a:endParaRPr lang="ru-RU" sz="2000" i="1" dirty="0">
              <a:latin typeface="Times New Roman"/>
              <a:cs typeface="Times New Roman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B64DC2-3D4F-28BE-CB2F-E88E012907AC}"/>
              </a:ext>
            </a:extLst>
          </p:cNvPr>
          <p:cNvSpPr txBox="1"/>
          <p:nvPr/>
        </p:nvSpPr>
        <p:spPr>
          <a:xfrm>
            <a:off x="8653224" y="968930"/>
            <a:ext cx="260717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i="1" dirty="0">
                <a:latin typeface="Times New Roman"/>
                <a:cs typeface="Calibri"/>
              </a:rPr>
              <a:t>Городские</a:t>
            </a:r>
            <a:endParaRPr lang="ru-RU" b="1" i="1" dirty="0">
              <a:latin typeface="Times New Roman"/>
              <a:cs typeface="Times New Roman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BF03CDE-17E0-4F74-E445-D8C2ED3F66A2}"/>
              </a:ext>
            </a:extLst>
          </p:cNvPr>
          <p:cNvSpPr txBox="1"/>
          <p:nvPr/>
        </p:nvSpPr>
        <p:spPr>
          <a:xfrm>
            <a:off x="319736" y="1504524"/>
            <a:ext cx="5468352" cy="34204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ru-RU" sz="1600" dirty="0">
                <a:latin typeface="Times New Roman"/>
                <a:cs typeface="Times New Roman"/>
              </a:rPr>
              <a:t>Спортивная площадка Малиновка (парк Малиновка)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ru-RU" sz="1600" dirty="0">
                <a:latin typeface="Times New Roman"/>
                <a:cs typeface="Times New Roman"/>
              </a:rPr>
              <a:t>«Двор светлого, счастливого будущего» (асфальтирование дворовой территории по ул.Московская,240)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ru-RU" sz="1600" dirty="0">
                <a:latin typeface="Times New Roman"/>
                <a:cs typeface="Times New Roman"/>
              </a:rPr>
              <a:t>Второй этап благоустройства пешеходной зоны от Бульвара Моторостроителей, д.4 до Бульвара Энтузиастов, д.17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ru-RU" sz="1600" dirty="0">
                <a:latin typeface="Times New Roman"/>
                <a:cs typeface="Times New Roman"/>
              </a:rPr>
              <a:t>Сквер «Нижняя Вырка» (благоустройство общественного пространства в </a:t>
            </a:r>
            <a:r>
              <a:rPr lang="ru-RU" sz="1600" err="1">
                <a:latin typeface="Times New Roman"/>
                <a:cs typeface="Times New Roman"/>
              </a:rPr>
              <a:t>д.Нижняя</a:t>
            </a:r>
            <a:r>
              <a:rPr lang="ru-RU" sz="1600" dirty="0">
                <a:latin typeface="Times New Roman"/>
                <a:cs typeface="Times New Roman"/>
              </a:rPr>
              <a:t> Вырка)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ru-RU" sz="1600" dirty="0">
                <a:latin typeface="Times New Roman"/>
                <a:cs typeface="Times New Roman"/>
              </a:rPr>
              <a:t>Аллея Дружбы 2 этап (благоустройство общественного пространства в </a:t>
            </a:r>
            <a:r>
              <a:rPr lang="ru-RU" sz="1600" err="1">
                <a:latin typeface="Times New Roman"/>
                <a:cs typeface="Times New Roman"/>
              </a:rPr>
              <a:t>д.Лихун</a:t>
            </a:r>
            <a:r>
              <a:rPr lang="ru-RU" sz="1600" dirty="0">
                <a:latin typeface="Times New Roman"/>
                <a:cs typeface="Times New Roman"/>
              </a:rPr>
              <a:t>)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ru-RU" sz="1600" dirty="0">
                <a:latin typeface="Times New Roman"/>
                <a:cs typeface="Times New Roman"/>
              </a:rPr>
              <a:t>Строительство спортивной площадки в </a:t>
            </a:r>
            <a:r>
              <a:rPr lang="ru-RU" sz="1600" err="1">
                <a:latin typeface="Times New Roman"/>
                <a:cs typeface="Times New Roman"/>
              </a:rPr>
              <a:t>д.Яглово</a:t>
            </a:r>
            <a:r>
              <a:rPr lang="ru-RU" sz="1600" dirty="0">
                <a:latin typeface="Times New Roman"/>
                <a:cs typeface="Times New Roman"/>
              </a:rPr>
              <a:t> (2 этап</a:t>
            </a:r>
            <a:r>
              <a:rPr lang="ru-RU" dirty="0">
                <a:cs typeface="Calibri"/>
              </a:rPr>
              <a:t>)</a:t>
            </a:r>
            <a:endParaRPr lang="ru-RU" dirty="0">
              <a:ea typeface="Calibri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9DE4D1E-82E1-0E28-6FB8-822B3F606CBD}"/>
              </a:ext>
            </a:extLst>
          </p:cNvPr>
          <p:cNvSpPr txBox="1"/>
          <p:nvPr/>
        </p:nvSpPr>
        <p:spPr>
          <a:xfrm>
            <a:off x="7587670" y="1508432"/>
            <a:ext cx="4738284" cy="37425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ru-RU" sz="1600" dirty="0">
                <a:latin typeface="Times New Roman"/>
                <a:cs typeface="Times New Roman"/>
              </a:rPr>
              <a:t>Ремонт спортивной площадки в </a:t>
            </a:r>
            <a:r>
              <a:rPr lang="ru-RU" sz="1600" dirty="0" err="1">
                <a:latin typeface="Times New Roman"/>
                <a:cs typeface="Times New Roman"/>
              </a:rPr>
              <a:t>д.Мстихино</a:t>
            </a:r>
            <a:r>
              <a:rPr lang="ru-RU" sz="1600" dirty="0">
                <a:latin typeface="Times New Roman"/>
                <a:cs typeface="Times New Roman"/>
              </a:rPr>
              <a:t>.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ru-RU" sz="1600" dirty="0">
                <a:latin typeface="Times New Roman"/>
                <a:cs typeface="Times New Roman"/>
              </a:rPr>
              <a:t>«Наш уютный дворик» (асфальтирование дворовой территории по ул.Кибальчича,3)</a:t>
            </a:r>
            <a:endParaRPr lang="ru-RU" sz="160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ru-RU" sz="1600" dirty="0">
                <a:latin typeface="Times New Roman"/>
                <a:cs typeface="Times New Roman"/>
              </a:rPr>
              <a:t>Благоустройство дворовой территории д.7 по </a:t>
            </a:r>
            <a:r>
              <a:rPr lang="ru-RU" sz="1600" dirty="0" err="1">
                <a:latin typeface="Times New Roman"/>
                <a:cs typeface="Times New Roman"/>
              </a:rPr>
              <a:t>ул.Тепличная</a:t>
            </a:r>
            <a:r>
              <a:rPr lang="ru-RU" sz="1600" dirty="0">
                <a:latin typeface="Times New Roman"/>
                <a:cs typeface="Times New Roman"/>
              </a:rPr>
              <a:t> (асфальтирование)</a:t>
            </a:r>
            <a:endParaRPr lang="ru-RU" sz="160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ru-RU" sz="1600" dirty="0">
                <a:latin typeface="Times New Roman"/>
                <a:cs typeface="Times New Roman"/>
              </a:rPr>
              <a:t>Благоустройство спортивной площадки МБОУ «Лицей №48»</a:t>
            </a:r>
            <a:endParaRPr lang="ru-RU" sz="160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ru-RU" sz="1600" dirty="0">
                <a:latin typeface="Times New Roman"/>
                <a:cs typeface="Times New Roman"/>
              </a:rPr>
              <a:t>Благоустройство детско-игровой площадки Бульвара Энтузиастов, д.8</a:t>
            </a:r>
            <a:endParaRPr lang="ru-RU" sz="160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ru-RU" sz="1600" dirty="0">
                <a:latin typeface="Times New Roman"/>
                <a:cs typeface="Times New Roman"/>
              </a:rPr>
              <a:t>«Веселый городок» (благоустройство территории возле дома 8 по </a:t>
            </a:r>
            <a:r>
              <a:rPr lang="ru-RU" sz="1600" dirty="0" err="1">
                <a:latin typeface="Times New Roman"/>
                <a:cs typeface="Times New Roman"/>
              </a:rPr>
              <a:t>ул.Кибальчича</a:t>
            </a:r>
            <a:r>
              <a:rPr lang="ru-RU" sz="1600" dirty="0">
                <a:latin typeface="Times New Roman"/>
                <a:cs typeface="Times New Roman"/>
              </a:rPr>
              <a:t>)</a:t>
            </a:r>
            <a:endParaRPr lang="ru-RU" sz="160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ru-RU" sz="1600" dirty="0">
                <a:latin typeface="Times New Roman"/>
                <a:cs typeface="Times New Roman"/>
              </a:rPr>
              <a:t>Современное благоустройство (асфальтирование дворовой территории по </a:t>
            </a:r>
            <a:r>
              <a:rPr lang="ru-RU" sz="1600" dirty="0" err="1">
                <a:latin typeface="Times New Roman"/>
                <a:cs typeface="Times New Roman"/>
              </a:rPr>
              <a:t>ул.Г.Попова</a:t>
            </a:r>
            <a:r>
              <a:rPr lang="ru-RU" sz="1600" dirty="0">
                <a:latin typeface="Times New Roman"/>
                <a:cs typeface="Times New Roman"/>
              </a:rPr>
              <a:t>, 22)</a:t>
            </a:r>
            <a:endParaRPr lang="ru-RU" sz="1600">
              <a:latin typeface="Times New Roman"/>
              <a:cs typeface="Times New Roman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B0FF241-A8FE-13C4-9548-BE8AC50DFD86}"/>
              </a:ext>
            </a:extLst>
          </p:cNvPr>
          <p:cNvSpPr txBox="1"/>
          <p:nvPr/>
        </p:nvSpPr>
        <p:spPr>
          <a:xfrm>
            <a:off x="2062182" y="5250594"/>
            <a:ext cx="8065326" cy="15019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2000" dirty="0">
                <a:latin typeface="Times New Roman"/>
                <a:cs typeface="Times New Roman"/>
              </a:rPr>
              <a:t>Финансирование</a:t>
            </a:r>
            <a:r>
              <a:rPr lang="ru-RU" sz="1600" dirty="0">
                <a:latin typeface="Times New Roman"/>
                <a:cs typeface="Times New Roman"/>
              </a:rPr>
              <a:t> -</a:t>
            </a:r>
            <a:r>
              <a:rPr lang="ru-RU" sz="1600" b="1" dirty="0">
                <a:latin typeface="Times New Roman"/>
                <a:cs typeface="Times New Roman"/>
              </a:rPr>
              <a:t> </a:t>
            </a:r>
            <a:r>
              <a:rPr lang="ru-RU" b="1">
                <a:latin typeface="Times New Roman"/>
                <a:cs typeface="Times New Roman"/>
              </a:rPr>
              <a:t>27 510 320, 7 р.</a:t>
            </a:r>
            <a:endParaRPr lang="ru-RU" b="1"/>
          </a:p>
          <a:p>
            <a:pPr marL="457200" indent="-457200">
              <a:lnSpc>
                <a:spcPct val="90000"/>
              </a:lnSpc>
              <a:spcBef>
                <a:spcPts val="1000"/>
              </a:spcBef>
              <a:buFont typeface="Wingdings,Sans-Serif"/>
              <a:buChar char="Ø"/>
            </a:pPr>
            <a:r>
              <a:rPr lang="ru-RU" dirty="0">
                <a:latin typeface="Times New Roman"/>
                <a:cs typeface="Times New Roman"/>
              </a:rPr>
              <a:t>Областное - </a:t>
            </a:r>
            <a:r>
              <a:rPr lang="ru-RU" b="1" dirty="0">
                <a:latin typeface="Times New Roman"/>
                <a:cs typeface="Times New Roman"/>
              </a:rPr>
              <a:t>13 290 619, 4 р</a:t>
            </a:r>
            <a:r>
              <a:rPr lang="ru-RU" dirty="0">
                <a:latin typeface="Times New Roman"/>
                <a:cs typeface="Times New Roman"/>
              </a:rPr>
              <a:t>. </a:t>
            </a:r>
            <a:r>
              <a:rPr lang="ru-RU" b="1" dirty="0">
                <a:latin typeface="Times New Roman"/>
                <a:cs typeface="Times New Roman"/>
              </a:rPr>
              <a:t>(48,3%)</a:t>
            </a:r>
            <a:endParaRPr lang="en-US" b="1" dirty="0">
              <a:latin typeface="Times New Roman"/>
              <a:cs typeface="Times New Roman"/>
            </a:endParaRPr>
          </a:p>
          <a:p>
            <a:pPr marL="457200" indent="-457200">
              <a:lnSpc>
                <a:spcPct val="90000"/>
              </a:lnSpc>
              <a:spcBef>
                <a:spcPts val="1000"/>
              </a:spcBef>
              <a:buFont typeface="Wingdings,Sans-Serif"/>
              <a:buChar char="Ø"/>
            </a:pPr>
            <a:r>
              <a:rPr lang="ru-RU" dirty="0">
                <a:latin typeface="Times New Roman"/>
                <a:cs typeface="Times New Roman"/>
              </a:rPr>
              <a:t>Городское -</a:t>
            </a:r>
            <a:r>
              <a:rPr lang="ru-RU" b="1" dirty="0">
                <a:latin typeface="Times New Roman"/>
                <a:cs typeface="Times New Roman"/>
              </a:rPr>
              <a:t> 10 633 077 р. (38,7 %)</a:t>
            </a:r>
            <a:endParaRPr lang="en-US" b="1" dirty="0">
              <a:latin typeface="Times New Roman"/>
              <a:cs typeface="Times New Roman"/>
            </a:endParaRPr>
          </a:p>
          <a:p>
            <a:pPr marL="457200" indent="-457200">
              <a:lnSpc>
                <a:spcPct val="90000"/>
              </a:lnSpc>
              <a:spcBef>
                <a:spcPts val="1000"/>
              </a:spcBef>
              <a:buFont typeface="Wingdings,Sans-Serif"/>
              <a:buChar char="Ø"/>
            </a:pPr>
            <a:r>
              <a:rPr lang="ru-RU" dirty="0">
                <a:latin typeface="Times New Roman"/>
                <a:cs typeface="Times New Roman"/>
              </a:rPr>
              <a:t>Инициаторов проекта (жители, ИП, </a:t>
            </a:r>
            <a:r>
              <a:rPr lang="ru-RU" dirty="0" err="1">
                <a:latin typeface="Times New Roman"/>
                <a:cs typeface="Times New Roman"/>
              </a:rPr>
              <a:t>юр.лица</a:t>
            </a:r>
            <a:r>
              <a:rPr lang="ru-RU" dirty="0">
                <a:latin typeface="Times New Roman"/>
                <a:cs typeface="Times New Roman"/>
              </a:rPr>
              <a:t>) - </a:t>
            </a:r>
            <a:r>
              <a:rPr lang="ru-RU" b="1" dirty="0">
                <a:latin typeface="Times New Roman"/>
                <a:cs typeface="Times New Roman"/>
              </a:rPr>
              <a:t>3 586 624, 27 р. (13 %)</a:t>
            </a:r>
            <a:r>
              <a:rPr lang="ru-RU" dirty="0">
                <a:latin typeface="Times New Roman"/>
                <a:cs typeface="Times New Roman"/>
              </a:rPr>
              <a:t> </a:t>
            </a:r>
            <a:endParaRPr lang="ru-RU" b="1" dirty="0">
              <a:latin typeface="Times New Roman"/>
              <a:cs typeface="Times New Roman"/>
            </a:endParaRPr>
          </a:p>
        </p:txBody>
      </p:sp>
      <p:pic>
        <p:nvPicPr>
          <p:cNvPr id="5" name="Рисунок 4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205F9043-60DD-A1E6-D001-4BD3BA3F2F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" y="5527"/>
            <a:ext cx="2632849" cy="801411"/>
          </a:xfrm>
          <a:prstGeom prst="rect">
            <a:avLst/>
          </a:prstGeom>
        </p:spPr>
      </p:pic>
      <p:pic>
        <p:nvPicPr>
          <p:cNvPr id="15" name="Объект 1" descr="Стрелка: изгиб против часовой стрелки контур">
            <a:extLst>
              <a:ext uri="{FF2B5EF4-FFF2-40B4-BE49-F238E27FC236}">
                <a16:creationId xmlns:a16="http://schemas.microsoft.com/office/drawing/2014/main" xmlns="" id="{7A43323B-475F-CC09-73BC-3079007FFF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2300000" flipH="1">
            <a:off x="4281424" y="429833"/>
            <a:ext cx="1206381" cy="107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662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752468-0AE1-AA9A-263F-4D54A9D51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3788" y="510941"/>
            <a:ext cx="8343994" cy="996303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3200" b="1" dirty="0">
                <a:latin typeface="Times New Roman"/>
                <a:cs typeface="Times New Roman"/>
              </a:rPr>
              <a:t>Спортивная площадка Малиновка </a:t>
            </a:r>
            <a:br>
              <a:rPr lang="ru-RU" sz="3200" b="1" dirty="0">
                <a:latin typeface="Times New Roman"/>
                <a:cs typeface="Times New Roman"/>
              </a:rPr>
            </a:br>
            <a:r>
              <a:rPr lang="ru-RU" sz="3200" b="1" dirty="0">
                <a:latin typeface="Times New Roman"/>
                <a:cs typeface="Times New Roman"/>
              </a:rPr>
              <a:t>(парк Малиновка)</a:t>
            </a:r>
            <a:br>
              <a:rPr lang="ru-RU" sz="3200" b="1" dirty="0">
                <a:latin typeface="Times New Roman"/>
                <a:cs typeface="Times New Roman"/>
              </a:rPr>
            </a:br>
            <a:endParaRPr lang="ru-RU" sz="2400" b="1" i="1">
              <a:latin typeface="Times New Roman"/>
              <a:ea typeface="Calibri Light"/>
              <a:cs typeface="Times New Roman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F574CDD-38EA-1F7D-3E26-6DDC4693E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9" y="19402"/>
            <a:ext cx="12180709" cy="68348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ru-RU" sz="2000" b="1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ru-RU" sz="2000" b="1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ru-RU" sz="2000" b="1" dirty="0">
              <a:latin typeface="Times New Roman"/>
              <a:cs typeface="Times New Roman"/>
            </a:endParaRPr>
          </a:p>
          <a:p>
            <a:pPr>
              <a:buFont typeface="Calibri" panose="020B0604020202020204" pitchFamily="34" charset="0"/>
              <a:buChar char="-"/>
            </a:pPr>
            <a:endParaRPr lang="ru-RU" sz="2000" b="1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ru-RU" sz="2000" b="1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ru-RU" sz="2000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ru-RU" sz="2000" b="1" dirty="0">
              <a:latin typeface="Times New Roman"/>
              <a:cs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24002F9-C215-4777-626A-B0CDBA3AC1BC}"/>
              </a:ext>
            </a:extLst>
          </p:cNvPr>
          <p:cNvSpPr txBox="1"/>
          <p:nvPr/>
        </p:nvSpPr>
        <p:spPr>
          <a:xfrm>
            <a:off x="167649" y="3913085"/>
            <a:ext cx="4368084" cy="20108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В рамках проекта планируется выполнить:</a:t>
            </a:r>
            <a:endParaRPr lang="ru-RU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Замена резинового покрытия площадки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Демонтаж и установка нового ограждения площадки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34E64DE-82C9-F2B3-4C06-866B7A82360A}"/>
              </a:ext>
            </a:extLst>
          </p:cNvPr>
          <p:cNvSpPr txBox="1"/>
          <p:nvPr/>
        </p:nvSpPr>
        <p:spPr>
          <a:xfrm>
            <a:off x="820128" y="1858794"/>
            <a:ext cx="4792477" cy="15850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Средства проекта:</a:t>
            </a:r>
            <a:endParaRPr lang="en-US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Областные - </a:t>
            </a:r>
            <a:r>
              <a:rPr lang="ru-RU" sz="2000" b="1" dirty="0">
                <a:latin typeface="Times New Roman"/>
                <a:ea typeface="+mn-lt"/>
                <a:cs typeface="Times New Roman"/>
              </a:rPr>
              <a:t>1 864 440,85</a:t>
            </a:r>
            <a:r>
              <a:rPr lang="ru-RU" sz="2000" b="1" dirty="0">
                <a:latin typeface="Times New Roman"/>
                <a:cs typeface="Times New Roman"/>
              </a:rPr>
              <a:t> р. (71,3 %)</a:t>
            </a:r>
            <a:endParaRPr lang="en-US" sz="2000" b="1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Городские - </a:t>
            </a:r>
            <a:r>
              <a:rPr lang="ru-RU" sz="2000" b="1" dirty="0">
                <a:latin typeface="Times New Roman"/>
                <a:ea typeface="+mn-lt"/>
                <a:cs typeface="Times New Roman"/>
              </a:rPr>
              <a:t>450 892,4</a:t>
            </a:r>
            <a:r>
              <a:rPr lang="ru-RU" sz="2000" b="1" dirty="0">
                <a:latin typeface="Times New Roman"/>
                <a:cs typeface="Times New Roman"/>
              </a:rPr>
              <a:t> р. (17,2 %)</a:t>
            </a:r>
            <a:endParaRPr lang="en-US" sz="2000" b="1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Инициаторов -</a:t>
            </a:r>
            <a:r>
              <a:rPr lang="ru-RU" sz="2000" b="1" dirty="0">
                <a:latin typeface="Times New Roman"/>
                <a:cs typeface="Times New Roman"/>
              </a:rPr>
              <a:t> </a:t>
            </a:r>
            <a:r>
              <a:rPr lang="ru-RU" sz="2000" b="1" dirty="0">
                <a:latin typeface="Times New Roman"/>
                <a:ea typeface="+mn-lt"/>
                <a:cs typeface="Times New Roman"/>
              </a:rPr>
              <a:t>300 862,49</a:t>
            </a:r>
            <a:r>
              <a:rPr lang="ru-RU" sz="2000" b="1" dirty="0">
                <a:latin typeface="Times New Roman"/>
                <a:cs typeface="Times New Roman"/>
              </a:rPr>
              <a:t> р. (11,5 %)</a:t>
            </a:r>
            <a:endParaRPr lang="ru-RU" b="1" dirty="0"/>
          </a:p>
        </p:txBody>
      </p:sp>
      <p:pic>
        <p:nvPicPr>
          <p:cNvPr id="6" name="Рисунок 5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CC2AC3B2-E6DD-A527-CD35-3E02DF45F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" y="5527"/>
            <a:ext cx="2632849" cy="8014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F6010AF-8BEA-F0F7-E7FA-B24CFF379E13}"/>
              </a:ext>
            </a:extLst>
          </p:cNvPr>
          <p:cNvSpPr txBox="1"/>
          <p:nvPr/>
        </p:nvSpPr>
        <p:spPr>
          <a:xfrm>
            <a:off x="7263647" y="-3575"/>
            <a:ext cx="493014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sz="2800" b="1" i="1" dirty="0">
                <a:solidFill>
                  <a:srgbClr val="225382"/>
                </a:solidFill>
                <a:latin typeface="Trebuchet MS"/>
                <a:ea typeface="Calibri"/>
                <a:cs typeface="Calibri"/>
              </a:rPr>
              <a:t>Областные проекты</a:t>
            </a:r>
            <a:endParaRPr lang="ru-RU" sz="2800" b="1" i="1">
              <a:solidFill>
                <a:srgbClr val="225382"/>
              </a:solidFill>
              <a:latin typeface="Trebuchet MS"/>
              <a:cs typeface="Times New Roman"/>
            </a:endParaRPr>
          </a:p>
        </p:txBody>
      </p:sp>
      <p:pic>
        <p:nvPicPr>
          <p:cNvPr id="1026" name="Picture 2" descr="\\main\Goruprava\Управление по работе с населением\TOC\12. Инициативные проекты\2025\Проекты\2.Малиновка+ОБЛ\WhatsApp Image 2025-03-03 at 11.22.26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724" y="1631804"/>
            <a:ext cx="3186651" cy="425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Изображение выглядит как дерево, на открытом воздухе, детская площадка, растени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4C9661BF-C2A9-D8BD-EB79-F2CC902C22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4370" y="3687704"/>
            <a:ext cx="4158075" cy="30856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BBE2A3A-9D88-2187-1F86-60B853A58F75}"/>
              </a:ext>
            </a:extLst>
          </p:cNvPr>
          <p:cNvSpPr txBox="1"/>
          <p:nvPr/>
        </p:nvSpPr>
        <p:spPr>
          <a:xfrm>
            <a:off x="3770114" y="1397941"/>
            <a:ext cx="445911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dirty="0">
                <a:latin typeface="Times New Roman"/>
                <a:cs typeface="Times New Roman"/>
              </a:rPr>
              <a:t>Стоимость проекта</a:t>
            </a:r>
            <a:r>
              <a:rPr lang="ru-RU" sz="2200" dirty="0">
                <a:latin typeface="Times New Roman"/>
                <a:cs typeface="Times New Roman"/>
              </a:rPr>
              <a:t> -</a:t>
            </a:r>
            <a:r>
              <a:rPr lang="ru-RU" sz="2200" b="1" dirty="0">
                <a:latin typeface="Times New Roman"/>
                <a:cs typeface="Times New Roman"/>
              </a:rPr>
              <a:t> </a:t>
            </a:r>
            <a:r>
              <a:rPr lang="ru-RU" b="1" dirty="0">
                <a:latin typeface="Times New Roman"/>
                <a:cs typeface="Times New Roman"/>
              </a:rPr>
              <a:t>2 616 195,74 р</a:t>
            </a:r>
            <a:r>
              <a:rPr lang="ru-RU" sz="2200" b="1" i="1" dirty="0">
                <a:latin typeface="Times New Roman"/>
                <a:cs typeface="Times New Roman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3522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DAA09F-D5AC-8C18-39AD-28EEF8FEF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565" y="531743"/>
            <a:ext cx="7451287" cy="109878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Times New Roman"/>
                <a:cs typeface="Times New Roman"/>
              </a:rPr>
              <a:t>«Двор светлого, счастливого будущего» (асфальтирование дворовой территории по ул.Московская,240)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590329C-50E3-04D7-3C7F-A967BB715E5F}"/>
              </a:ext>
            </a:extLst>
          </p:cNvPr>
          <p:cNvSpPr txBox="1"/>
          <p:nvPr/>
        </p:nvSpPr>
        <p:spPr>
          <a:xfrm>
            <a:off x="3729292" y="1710567"/>
            <a:ext cx="5240985" cy="4770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500" dirty="0">
                <a:latin typeface="Times New Roman"/>
                <a:cs typeface="Times New Roman"/>
              </a:rPr>
              <a:t>Стоимость проекта - </a:t>
            </a:r>
            <a:r>
              <a:rPr lang="ru-RU" sz="2500" b="1" dirty="0">
                <a:latin typeface="Times New Roman"/>
                <a:ea typeface="+mn-lt"/>
                <a:cs typeface="Times New Roman"/>
              </a:rPr>
              <a:t>3</a:t>
            </a:r>
            <a:r>
              <a:rPr lang="ru-RU" sz="2500" b="1" dirty="0">
                <a:latin typeface="Times New Roman"/>
                <a:ea typeface="Calibri"/>
                <a:cs typeface="Times New Roman"/>
              </a:rPr>
              <a:t> 222 883, 88</a:t>
            </a:r>
            <a:r>
              <a:rPr lang="ru-RU" sz="2500" b="1" dirty="0">
                <a:latin typeface="Times New Roman"/>
                <a:cs typeface="Times New Roman"/>
              </a:rPr>
              <a:t> р</a:t>
            </a:r>
            <a:r>
              <a:rPr lang="ru-RU" sz="2500" b="1" i="1" dirty="0">
                <a:latin typeface="Times New Roman"/>
                <a:cs typeface="Times New Roman"/>
              </a:rPr>
              <a:t>.</a:t>
            </a:r>
            <a:endParaRPr lang="ru-RU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3613012-3102-6DC7-9A9E-44CAFBD8FD29}"/>
              </a:ext>
            </a:extLst>
          </p:cNvPr>
          <p:cNvSpPr txBox="1"/>
          <p:nvPr/>
        </p:nvSpPr>
        <p:spPr>
          <a:xfrm>
            <a:off x="3681045" y="2185878"/>
            <a:ext cx="4830106" cy="19902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Средства проекта:</a:t>
            </a:r>
            <a:endParaRPr lang="en-US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Областные - </a:t>
            </a:r>
            <a:r>
              <a:rPr lang="ru-RU" sz="2000" b="1" dirty="0">
                <a:latin typeface="Times New Roman"/>
                <a:ea typeface="+mn-lt"/>
                <a:cs typeface="Times New Roman"/>
              </a:rPr>
              <a:t>2 539 467,17</a:t>
            </a:r>
            <a:r>
              <a:rPr lang="ru-RU" sz="2000" b="1" dirty="0">
                <a:latin typeface="Times New Roman"/>
                <a:cs typeface="Times New Roman"/>
              </a:rPr>
              <a:t> р. (78,8%)</a:t>
            </a:r>
            <a:endParaRPr lang="en-US" sz="2000" b="1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Городские - </a:t>
            </a:r>
            <a:r>
              <a:rPr lang="ru-RU" sz="2000" b="1" dirty="0">
                <a:latin typeface="Times New Roman"/>
                <a:ea typeface="+mn-lt"/>
                <a:cs typeface="Times New Roman"/>
              </a:rPr>
              <a:t>322 288,4</a:t>
            </a:r>
            <a:r>
              <a:rPr lang="ru-RU" sz="2000" b="1" dirty="0">
                <a:latin typeface="Times New Roman"/>
                <a:cs typeface="Times New Roman"/>
              </a:rPr>
              <a:t> р. (10 %)</a:t>
            </a:r>
            <a:endParaRPr lang="en-US" sz="2000" b="1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Инициаторов - </a:t>
            </a:r>
            <a:r>
              <a:rPr lang="ru-RU" sz="2000" b="1" dirty="0">
                <a:latin typeface="Times New Roman"/>
                <a:cs typeface="Times New Roman"/>
              </a:rPr>
              <a:t>361 128,31 р. (11,2%)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endParaRPr lang="ru-RU" sz="2000" b="1" dirty="0">
              <a:latin typeface="Times New Roman"/>
              <a:cs typeface="Times New Roman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672EFAC-D1F3-8DFA-082F-34A4C2758D56}"/>
              </a:ext>
            </a:extLst>
          </p:cNvPr>
          <p:cNvSpPr txBox="1"/>
          <p:nvPr/>
        </p:nvSpPr>
        <p:spPr>
          <a:xfrm>
            <a:off x="514" y="5513425"/>
            <a:ext cx="4368084" cy="15850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Виды работ по смете:</a:t>
            </a:r>
            <a:endParaRPr lang="ru-RU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Расширение парковочного кармана</a:t>
            </a:r>
            <a:endParaRPr lang="en-US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Удаление аварийных деревьев</a:t>
            </a:r>
            <a:endParaRPr lang="ru-RU" sz="2000" dirty="0">
              <a:latin typeface="Times New Roman"/>
              <a:ea typeface="Calibri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endParaRPr lang="ru-RU" sz="2000" dirty="0">
              <a:latin typeface="Times New Roman"/>
              <a:cs typeface="Times New Roman"/>
            </a:endParaRPr>
          </a:p>
        </p:txBody>
      </p:sp>
      <p:pic>
        <p:nvPicPr>
          <p:cNvPr id="16" name="Рисунок 15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82E7A5A4-1A8C-87F0-605C-6090129B6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" y="5527"/>
            <a:ext cx="2632849" cy="80141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738DFE2-E38F-F895-F1CB-5A43F5C88F28}"/>
              </a:ext>
            </a:extLst>
          </p:cNvPr>
          <p:cNvSpPr txBox="1"/>
          <p:nvPr/>
        </p:nvSpPr>
        <p:spPr>
          <a:xfrm>
            <a:off x="7254240" y="15240"/>
            <a:ext cx="493014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sz="2800" b="1" i="1" dirty="0">
                <a:solidFill>
                  <a:srgbClr val="225382"/>
                </a:solidFill>
                <a:latin typeface="Trebuchet MS"/>
                <a:ea typeface="Calibri"/>
                <a:cs typeface="Calibri"/>
              </a:rPr>
              <a:t>Областные проекты</a:t>
            </a:r>
            <a:endParaRPr lang="ru-RU" sz="2800" b="1" i="1">
              <a:solidFill>
                <a:srgbClr val="225382"/>
              </a:solidFill>
              <a:latin typeface="Trebuchet MS"/>
              <a:cs typeface="Times New Roman"/>
            </a:endParaRPr>
          </a:p>
        </p:txBody>
      </p:sp>
      <p:pic>
        <p:nvPicPr>
          <p:cNvPr id="5" name="Рисунок 4" descr="Изображение выглядит как на открытом воздухе, транспортное средство, Наземный транспорт, маши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6677048B-6ADB-DE83-CCD9-7C55ACE28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027" y="1542814"/>
            <a:ext cx="2979797" cy="3969926"/>
          </a:xfrm>
          <a:prstGeom prst="rect">
            <a:avLst/>
          </a:prstGeom>
        </p:spPr>
      </p:pic>
      <p:pic>
        <p:nvPicPr>
          <p:cNvPr id="7" name="Рисунок 6" descr="Изображение выглядит как на открытом воздухе, дерево, дорога, растени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19414D58-EF5A-C0E7-3536-4C56185B78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2274" y="1853258"/>
            <a:ext cx="2745675" cy="4891852"/>
          </a:xfrm>
          <a:prstGeom prst="rect">
            <a:avLst/>
          </a:prstGeom>
        </p:spPr>
      </p:pic>
      <p:pic>
        <p:nvPicPr>
          <p:cNvPr id="9" name="Рисунок 8" descr="Изображение выглядит как на открытом воздухе, дорога, Дорожное покрытие, дере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B8AE00D1-D22E-3D12-922A-281A358E9B7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5" r="-244" b="38599"/>
          <a:stretch>
            <a:fillRect/>
          </a:stretch>
        </p:blipFill>
        <p:spPr>
          <a:xfrm>
            <a:off x="6181312" y="3880970"/>
            <a:ext cx="2623399" cy="286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355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C7498F-9935-EE74-29CF-497ADE48D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4063" y="602031"/>
            <a:ext cx="9187237" cy="111224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Times New Roman"/>
                <a:cs typeface="Times New Roman"/>
              </a:rPr>
              <a:t>Второй этап благоустройства пешеходной зоны от Бульвара Моторостроителей, д.4 до Бульвара Энтузиастов, д.17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50495BC-8694-4CE9-AC2D-C634EF75604D}"/>
              </a:ext>
            </a:extLst>
          </p:cNvPr>
          <p:cNvSpPr txBox="1"/>
          <p:nvPr/>
        </p:nvSpPr>
        <p:spPr>
          <a:xfrm>
            <a:off x="4895366" y="1999643"/>
            <a:ext cx="4977577" cy="4770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500" dirty="0">
                <a:latin typeface="Times New Roman"/>
                <a:cs typeface="Times New Roman"/>
              </a:rPr>
              <a:t>Стоимость проекта -</a:t>
            </a:r>
            <a:r>
              <a:rPr lang="ru-RU" sz="2500" b="1" dirty="0">
                <a:latin typeface="Times New Roman"/>
                <a:cs typeface="Times New Roman"/>
              </a:rPr>
              <a:t> </a:t>
            </a:r>
            <a:r>
              <a:rPr lang="ru-RU" sz="2500" b="1" dirty="0">
                <a:latin typeface="Times New Roman"/>
                <a:ea typeface="+mn-lt"/>
                <a:cs typeface="Times New Roman"/>
              </a:rPr>
              <a:t>3</a:t>
            </a:r>
            <a:r>
              <a:rPr lang="ru-RU" sz="2500" b="1" dirty="0">
                <a:latin typeface="Times New Roman"/>
                <a:ea typeface="Calibri"/>
                <a:cs typeface="Times New Roman"/>
              </a:rPr>
              <a:t> 016 796,3</a:t>
            </a:r>
            <a:r>
              <a:rPr lang="ru-RU" sz="2500" b="1" dirty="0">
                <a:latin typeface="Times New Roman"/>
                <a:cs typeface="Times New Roman"/>
              </a:rPr>
              <a:t> р</a:t>
            </a:r>
            <a:r>
              <a:rPr lang="ru-RU" sz="2500" i="1" dirty="0">
                <a:latin typeface="Times New Roman"/>
                <a:cs typeface="Times New Roman"/>
              </a:rPr>
              <a:t>.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AE34D70-C441-04E6-B4AE-7EC7E507CDC0}"/>
              </a:ext>
            </a:extLst>
          </p:cNvPr>
          <p:cNvSpPr txBox="1"/>
          <p:nvPr/>
        </p:nvSpPr>
        <p:spPr>
          <a:xfrm>
            <a:off x="4896361" y="2640293"/>
            <a:ext cx="4284477" cy="15850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Средства проекта:</a:t>
            </a:r>
            <a:endParaRPr lang="en-US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Областные - </a:t>
            </a:r>
            <a:r>
              <a:rPr lang="ru-RU" sz="2000" b="1" dirty="0">
                <a:latin typeface="Times New Roman"/>
                <a:ea typeface="+mn-lt"/>
                <a:cs typeface="Times New Roman"/>
              </a:rPr>
              <a:t>2 110 242,67</a:t>
            </a:r>
            <a:r>
              <a:rPr lang="ru-RU" sz="2000" b="1" dirty="0">
                <a:latin typeface="Times New Roman"/>
                <a:cs typeface="Times New Roman"/>
              </a:rPr>
              <a:t> р. (70 %)</a:t>
            </a:r>
            <a:endParaRPr lang="en-US" sz="2000" b="1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Городские - </a:t>
            </a:r>
            <a:r>
              <a:rPr lang="ru-RU" sz="2000" b="1" dirty="0">
                <a:latin typeface="Times New Roman"/>
                <a:ea typeface="+mn-lt"/>
                <a:cs typeface="Times New Roman"/>
              </a:rPr>
              <a:t>301 679,63</a:t>
            </a:r>
            <a:r>
              <a:rPr lang="ru-RU" sz="2000" dirty="0">
                <a:latin typeface="Times New Roman"/>
                <a:ea typeface="+mn-lt"/>
                <a:cs typeface="Times New Roman"/>
              </a:rPr>
              <a:t> </a:t>
            </a:r>
            <a:r>
              <a:rPr lang="ru-RU" sz="2000" b="1" dirty="0">
                <a:latin typeface="Times New Roman"/>
                <a:cs typeface="Times New Roman"/>
              </a:rPr>
              <a:t>р. (10 %)</a:t>
            </a:r>
            <a:endParaRPr lang="en-US" sz="2000" b="1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Инициаторов - </a:t>
            </a:r>
            <a:r>
              <a:rPr lang="ru-RU" sz="2000" b="1" dirty="0">
                <a:latin typeface="Times New Roman"/>
                <a:cs typeface="Times New Roman"/>
              </a:rPr>
              <a:t>604 874 р. (20 %)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47E8755-0BDB-6AE4-75C4-6616C5368E26}"/>
              </a:ext>
            </a:extLst>
          </p:cNvPr>
          <p:cNvSpPr txBox="1"/>
          <p:nvPr/>
        </p:nvSpPr>
        <p:spPr>
          <a:xfrm>
            <a:off x="-3097" y="5094944"/>
            <a:ext cx="5653288" cy="19071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В рамках проекта было выполнено: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dirty="0">
                <a:latin typeface="Times New Roman"/>
                <a:cs typeface="Times New Roman"/>
              </a:rPr>
              <a:t>Удаление аварийных деревьев</a:t>
            </a:r>
            <a:endParaRPr lang="en-US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en-US" dirty="0" err="1">
                <a:latin typeface="Times New Roman"/>
                <a:cs typeface="Times New Roman"/>
              </a:rPr>
              <a:t>Монтаж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фонарей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en-US" dirty="0" err="1">
                <a:latin typeface="Times New Roman"/>
                <a:cs typeface="Times New Roman"/>
              </a:rPr>
              <a:t>Установка</a:t>
            </a: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 err="1">
                <a:latin typeface="Times New Roman"/>
                <a:cs typeface="Times New Roman"/>
              </a:rPr>
              <a:t>урн</a:t>
            </a:r>
            <a:r>
              <a:rPr lang="en-US" dirty="0">
                <a:latin typeface="Times New Roman"/>
                <a:cs typeface="Times New Roman"/>
              </a:rPr>
              <a:t> 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endParaRPr lang="ru-RU" sz="2000" dirty="0">
              <a:latin typeface="Times New Roman"/>
              <a:cs typeface="Times New Roman"/>
            </a:endParaRPr>
          </a:p>
        </p:txBody>
      </p:sp>
      <p:pic>
        <p:nvPicPr>
          <p:cNvPr id="4" name="Рисунок 3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A3BA7F5C-B623-938C-CA67-5B3DE2E12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" y="5527"/>
            <a:ext cx="2632849" cy="8014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116F6BA-5DB0-E24F-328C-63309F2E9FEE}"/>
              </a:ext>
            </a:extLst>
          </p:cNvPr>
          <p:cNvSpPr txBox="1"/>
          <p:nvPr/>
        </p:nvSpPr>
        <p:spPr>
          <a:xfrm>
            <a:off x="7263647" y="-3575"/>
            <a:ext cx="493014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sz="2800" b="1" i="1" dirty="0">
                <a:solidFill>
                  <a:srgbClr val="225382"/>
                </a:solidFill>
                <a:latin typeface="Trebuchet MS"/>
                <a:ea typeface="Calibri"/>
                <a:cs typeface="Calibri"/>
              </a:rPr>
              <a:t>Областные проекты</a:t>
            </a:r>
            <a:endParaRPr lang="ru-RU" sz="2800" b="1" i="1">
              <a:solidFill>
                <a:srgbClr val="225382"/>
              </a:solidFill>
              <a:latin typeface="Trebuchet MS"/>
              <a:cs typeface="Times New Roman"/>
            </a:endParaRPr>
          </a:p>
        </p:txBody>
      </p:sp>
      <p:pic>
        <p:nvPicPr>
          <p:cNvPr id="11" name="Рисунок 10" descr="Изображение выглядит как на открытом воздухе, земля, солнечный свет, дорог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6545F388-C74A-2EEA-01DA-92C1B6D74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112" y="1533407"/>
            <a:ext cx="4421482" cy="3377259"/>
          </a:xfrm>
          <a:prstGeom prst="rect">
            <a:avLst/>
          </a:prstGeom>
        </p:spPr>
      </p:pic>
      <p:pic>
        <p:nvPicPr>
          <p:cNvPr id="3" name="Рисунок 2" descr="Изображение выглядит как на открытом воздухе, дерево, земля, неб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15A153E2-52A6-E757-8CB3-E18024544E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2251" y="2474148"/>
            <a:ext cx="2923352" cy="3885259"/>
          </a:xfrm>
          <a:prstGeom prst="rect">
            <a:avLst/>
          </a:prstGeom>
        </p:spPr>
      </p:pic>
      <p:pic>
        <p:nvPicPr>
          <p:cNvPr id="6" name="Рисунок 5" descr="Изображение выглядит как на открытом воздухе, дерево, Контейнер для отходов, земл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87E412EC-53A7-A0EF-8F50-1B27028B109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6" t="18031" r="270" b="12135"/>
          <a:stretch>
            <a:fillRect/>
          </a:stretch>
        </p:blipFill>
        <p:spPr>
          <a:xfrm>
            <a:off x="5612694" y="4223925"/>
            <a:ext cx="2688178" cy="250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445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F04E22-E4C1-FADB-5D23-AC8526E6D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2706" y="402201"/>
            <a:ext cx="8437223" cy="108437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Times New Roman"/>
                <a:cs typeface="Times New Roman"/>
              </a:rPr>
              <a:t>Сквер «Нижняя Вырка» </a:t>
            </a:r>
            <a:br>
              <a:rPr lang="ru-RU" sz="2800" b="1" dirty="0">
                <a:latin typeface="Times New Roman"/>
                <a:cs typeface="Times New Roman"/>
              </a:rPr>
            </a:br>
            <a:r>
              <a:rPr lang="ru-RU" sz="2800" b="1" dirty="0">
                <a:latin typeface="Times New Roman"/>
                <a:cs typeface="Times New Roman"/>
              </a:rPr>
              <a:t>(благоустройство общественного пространства в </a:t>
            </a:r>
            <a:r>
              <a:rPr lang="ru-RU" sz="2800" b="1" dirty="0" err="1">
                <a:latin typeface="Times New Roman"/>
                <a:cs typeface="Times New Roman"/>
              </a:rPr>
              <a:t>д.Нижняя</a:t>
            </a:r>
            <a:r>
              <a:rPr lang="ru-RU" sz="2800" b="1" dirty="0">
                <a:latin typeface="Times New Roman"/>
                <a:cs typeface="Times New Roman"/>
              </a:rPr>
              <a:t> Вырка)</a:t>
            </a:r>
            <a:endParaRPr lang="ru-RU" dirty="0">
              <a:ea typeface="Calibri Light"/>
              <a:cs typeface="Calibri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A28F60B-8FAB-A532-5EB0-5AC9B052D679}"/>
              </a:ext>
            </a:extLst>
          </p:cNvPr>
          <p:cNvSpPr txBox="1"/>
          <p:nvPr/>
        </p:nvSpPr>
        <p:spPr>
          <a:xfrm>
            <a:off x="4578320" y="1664714"/>
            <a:ext cx="5353873" cy="4770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500" dirty="0">
                <a:latin typeface="Times New Roman"/>
                <a:cs typeface="Times New Roman"/>
              </a:rPr>
              <a:t>Стоимость проекта -</a:t>
            </a:r>
            <a:r>
              <a:rPr lang="ru-RU" sz="2500" b="1" dirty="0">
                <a:latin typeface="Times New Roman"/>
                <a:cs typeface="Times New Roman"/>
              </a:rPr>
              <a:t> </a:t>
            </a:r>
            <a:r>
              <a:rPr lang="ru-RU" sz="2500" b="1" dirty="0">
                <a:latin typeface="Times New Roman"/>
                <a:ea typeface="+mn-lt"/>
                <a:cs typeface="Times New Roman"/>
              </a:rPr>
              <a:t>2</a:t>
            </a:r>
            <a:r>
              <a:rPr lang="ru-RU" sz="2500" b="1" dirty="0">
                <a:latin typeface="Times New Roman"/>
                <a:ea typeface="Calibri"/>
                <a:cs typeface="Times New Roman"/>
              </a:rPr>
              <a:t> 219 572,55</a:t>
            </a:r>
            <a:r>
              <a:rPr lang="ru-RU" sz="2500" b="1" dirty="0">
                <a:latin typeface="Times New Roman"/>
                <a:cs typeface="Times New Roman"/>
              </a:rPr>
              <a:t> р</a:t>
            </a:r>
            <a:r>
              <a:rPr lang="ru-RU" sz="2500" b="1" i="1" dirty="0">
                <a:latin typeface="Times New Roman"/>
                <a:cs typeface="Times New Roman"/>
              </a:rPr>
              <a:t>.</a:t>
            </a:r>
            <a:endParaRPr lang="ru-RU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0D2AAF4-D17C-FC63-41BB-3A808230DAFF}"/>
              </a:ext>
            </a:extLst>
          </p:cNvPr>
          <p:cNvSpPr txBox="1"/>
          <p:nvPr/>
        </p:nvSpPr>
        <p:spPr>
          <a:xfrm>
            <a:off x="4582624" y="2245181"/>
            <a:ext cx="4736032" cy="15850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Средства проекта:</a:t>
            </a:r>
            <a:endParaRPr lang="en-US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Областные - </a:t>
            </a:r>
            <a:r>
              <a:rPr lang="ru-RU" sz="2000" b="1" dirty="0">
                <a:latin typeface="Times New Roman"/>
                <a:cs typeface="Times New Roman"/>
              </a:rPr>
              <a:t>1 864 440,75 р. (84 %)</a:t>
            </a:r>
            <a:endParaRPr lang="en-US" sz="2000" b="1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Городские - </a:t>
            </a:r>
            <a:r>
              <a:rPr lang="ru-RU" sz="2000" b="1" dirty="0">
                <a:latin typeface="Times New Roman"/>
                <a:cs typeface="Times New Roman"/>
              </a:rPr>
              <a:t>221 957,3 р. (10 %)</a:t>
            </a:r>
            <a:endParaRPr lang="en-US" sz="2000" b="1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Инициаторов - </a:t>
            </a:r>
            <a:r>
              <a:rPr lang="ru-RU" sz="2000" b="1" dirty="0">
                <a:latin typeface="Times New Roman"/>
                <a:cs typeface="Times New Roman"/>
              </a:rPr>
              <a:t>133 174,5 р. (6 %)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1DB19BA-10FB-FD45-130D-D58AA949828C}"/>
              </a:ext>
            </a:extLst>
          </p:cNvPr>
          <p:cNvSpPr txBox="1"/>
          <p:nvPr/>
        </p:nvSpPr>
        <p:spPr>
          <a:xfrm>
            <a:off x="803212" y="4735157"/>
            <a:ext cx="4911514" cy="20005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В рамках проекта было выполнено:</a:t>
            </a:r>
            <a:endParaRPr lang="ru-RU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dirty="0">
                <a:latin typeface="Times New Roman"/>
                <a:ea typeface="+mn-lt"/>
                <a:cs typeface="Times New Roman"/>
              </a:rPr>
              <a:t>установка навеса со столом и скамейками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dirty="0">
                <a:latin typeface="Times New Roman"/>
                <a:ea typeface="+mn-lt"/>
                <a:cs typeface="Times New Roman"/>
              </a:rPr>
              <a:t>установка площадки с покрытием плиткой</a:t>
            </a:r>
            <a:endParaRPr lang="ru-RU" dirty="0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dirty="0">
                <a:latin typeface="Times New Roman"/>
                <a:ea typeface="+mn-lt"/>
                <a:cs typeface="Times New Roman"/>
              </a:rPr>
              <a:t>озеленение для формирования вида при въезде в населенный пункт, посадка живой изгороди </a:t>
            </a:r>
            <a:endParaRPr lang="ru-RU" dirty="0"/>
          </a:p>
        </p:txBody>
      </p:sp>
      <p:pic>
        <p:nvPicPr>
          <p:cNvPr id="9" name="Рисунок 8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25B985C5-D5BC-B666-9E92-1A1EA9B06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" y="5527"/>
            <a:ext cx="2632849" cy="80141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532AB4E-AC3C-D6E6-D4D0-FE8F691D7E91}"/>
              </a:ext>
            </a:extLst>
          </p:cNvPr>
          <p:cNvSpPr txBox="1"/>
          <p:nvPr/>
        </p:nvSpPr>
        <p:spPr>
          <a:xfrm>
            <a:off x="7254240" y="15240"/>
            <a:ext cx="493014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sz="2800" b="1" i="1" dirty="0">
                <a:solidFill>
                  <a:srgbClr val="225382"/>
                </a:solidFill>
                <a:latin typeface="Trebuchet MS"/>
                <a:ea typeface="Calibri"/>
                <a:cs typeface="Calibri"/>
              </a:rPr>
              <a:t>Областные проекты</a:t>
            </a:r>
            <a:endParaRPr lang="ru-RU" sz="2800" b="1" i="1">
              <a:solidFill>
                <a:srgbClr val="225382"/>
              </a:solidFill>
              <a:latin typeface="Trebuchet MS"/>
              <a:cs typeface="Times New Roman"/>
            </a:endParaRPr>
          </a:p>
        </p:txBody>
      </p:sp>
      <p:pic>
        <p:nvPicPr>
          <p:cNvPr id="5" name="Рисунок 4" descr="Изображение выглядит как на открытом воздухе, дерево, земля, Наземный транспор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1ED0F467-0C3C-76B1-8BD7-1CCE77903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67" y="1392296"/>
            <a:ext cx="4374445" cy="3283186"/>
          </a:xfrm>
          <a:prstGeom prst="rect">
            <a:avLst/>
          </a:prstGeom>
        </p:spPr>
      </p:pic>
      <p:pic>
        <p:nvPicPr>
          <p:cNvPr id="3" name="Рисунок 2" descr="Изображение выглядит как на открытом воздухе, земля, небо, облак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45C7928B-9F81-4663-3401-9931D256C6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3185" y="3828815"/>
            <a:ext cx="4026371" cy="290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299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0D2137-03E8-98DA-D647-6B574A6E7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0825" y="197296"/>
            <a:ext cx="9396116" cy="127852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/>
                <a:cs typeface="Times New Roman"/>
              </a:rPr>
              <a:t>Аллея Дружбы 2 этап</a:t>
            </a:r>
            <a:br>
              <a:rPr lang="ru-RU" sz="2800" b="1" dirty="0">
                <a:latin typeface="Times New Roman"/>
                <a:cs typeface="Times New Roman"/>
              </a:rPr>
            </a:br>
            <a:r>
              <a:rPr lang="ru-RU" sz="2800" b="1" dirty="0">
                <a:latin typeface="Times New Roman"/>
                <a:cs typeface="Times New Roman"/>
              </a:rPr>
              <a:t> (благоустройство общественного пространства в </a:t>
            </a:r>
            <a:r>
              <a:rPr lang="ru-RU" sz="2800" b="1" dirty="0" err="1">
                <a:latin typeface="Times New Roman"/>
                <a:cs typeface="Times New Roman"/>
              </a:rPr>
              <a:t>д.Лихун</a:t>
            </a:r>
            <a:r>
              <a:rPr lang="ru-RU" sz="2800" b="1" dirty="0">
                <a:latin typeface="Times New Roman"/>
                <a:cs typeface="Times New Roman"/>
              </a:rPr>
              <a:t>)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828830F-4A97-8DD0-554E-730C95E1D66D}"/>
              </a:ext>
            </a:extLst>
          </p:cNvPr>
          <p:cNvSpPr txBox="1"/>
          <p:nvPr/>
        </p:nvSpPr>
        <p:spPr>
          <a:xfrm>
            <a:off x="4078239" y="1474991"/>
            <a:ext cx="5231577" cy="4770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500" dirty="0">
                <a:latin typeface="Times New Roman"/>
                <a:cs typeface="Times New Roman"/>
              </a:rPr>
              <a:t>Стоимость проекта -</a:t>
            </a:r>
            <a:r>
              <a:rPr lang="ru-RU" sz="2500" b="1" dirty="0">
                <a:latin typeface="Times New Roman"/>
                <a:cs typeface="Times New Roman"/>
              </a:rPr>
              <a:t> </a:t>
            </a:r>
            <a:r>
              <a:rPr lang="ru-RU" sz="2500" b="1" dirty="0">
                <a:latin typeface="Times New Roman"/>
                <a:ea typeface="+mn-lt"/>
                <a:cs typeface="+mn-lt"/>
              </a:rPr>
              <a:t>3 </a:t>
            </a:r>
            <a:r>
              <a:rPr lang="ru-RU" sz="2500" b="1" dirty="0">
                <a:latin typeface="Times New Roman"/>
                <a:ea typeface="Calibri"/>
                <a:cs typeface="Calibri"/>
              </a:rPr>
              <a:t>672 343,58</a:t>
            </a:r>
            <a:r>
              <a:rPr lang="ru-RU" sz="2500" b="1" dirty="0">
                <a:latin typeface="Calibri"/>
                <a:ea typeface="Calibri"/>
                <a:cs typeface="Calibri"/>
              </a:rPr>
              <a:t> </a:t>
            </a:r>
            <a:r>
              <a:rPr lang="ru-RU" sz="2500" b="1" dirty="0">
                <a:latin typeface="Times New Roman"/>
                <a:cs typeface="Times New Roman"/>
              </a:rPr>
              <a:t> р</a:t>
            </a:r>
            <a:r>
              <a:rPr lang="ru-RU" sz="2500" i="1" dirty="0">
                <a:latin typeface="Times New Roman"/>
                <a:cs typeface="Times New Roman"/>
              </a:rPr>
              <a:t>.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1A03277-F12E-B984-6E54-FD46842CC28B}"/>
              </a:ext>
            </a:extLst>
          </p:cNvPr>
          <p:cNvSpPr txBox="1"/>
          <p:nvPr/>
        </p:nvSpPr>
        <p:spPr>
          <a:xfrm>
            <a:off x="4075027" y="2172612"/>
            <a:ext cx="4284477" cy="19902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Средства проекта:</a:t>
            </a:r>
            <a:endParaRPr lang="en-US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Областные - </a:t>
            </a:r>
            <a:r>
              <a:rPr lang="ru-RU" sz="2000" b="1" dirty="0">
                <a:latin typeface="Times New Roman"/>
                <a:cs typeface="Times New Roman"/>
              </a:rPr>
              <a:t>3 048 045,08р. (83 %)</a:t>
            </a:r>
            <a:endParaRPr lang="en-US" sz="2000" b="1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Городские - </a:t>
            </a:r>
            <a:r>
              <a:rPr lang="ru-RU" sz="2000" b="1" dirty="0">
                <a:latin typeface="Times New Roman"/>
                <a:cs typeface="Times New Roman"/>
              </a:rPr>
              <a:t>367 234,4 р. (10 %)</a:t>
            </a:r>
            <a:endParaRPr lang="en-US" sz="2000" b="1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Инициаторов - </a:t>
            </a:r>
            <a:r>
              <a:rPr lang="ru-RU" sz="2000" b="1" dirty="0">
                <a:latin typeface="Times New Roman"/>
                <a:ea typeface="+mn-lt"/>
                <a:cs typeface="Times New Roman"/>
              </a:rPr>
              <a:t>257 064,1</a:t>
            </a:r>
            <a:r>
              <a:rPr lang="ru-RU" sz="2000" b="1" dirty="0">
                <a:latin typeface="Times New Roman"/>
                <a:cs typeface="Times New Roman"/>
              </a:rPr>
              <a:t> р. (7 %)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ru-RU" sz="2000" dirty="0">
              <a:latin typeface="Times New Roman"/>
              <a:cs typeface="Times New 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948AA71-7E84-1554-16B5-ACFE76746FE5}"/>
              </a:ext>
            </a:extLst>
          </p:cNvPr>
          <p:cNvSpPr txBox="1"/>
          <p:nvPr/>
        </p:nvSpPr>
        <p:spPr>
          <a:xfrm>
            <a:off x="-4226" y="5705942"/>
            <a:ext cx="4418566" cy="19071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В рамках проекта было выполнено: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dirty="0">
                <a:latin typeface="Times New Roman"/>
                <a:cs typeface="Times New Roman"/>
              </a:rPr>
              <a:t>Организация тротуара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dirty="0">
                <a:latin typeface="Times New Roman"/>
                <a:cs typeface="Times New Roman"/>
              </a:rPr>
              <a:t>Установка скамеек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endParaRPr lang="en-US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endParaRPr lang="ru-RU" sz="2000" dirty="0">
              <a:latin typeface="Times New Roman"/>
              <a:cs typeface="Times New Roman"/>
            </a:endParaRPr>
          </a:p>
        </p:txBody>
      </p:sp>
      <p:pic>
        <p:nvPicPr>
          <p:cNvPr id="12" name="Рисунок 11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A3BFF792-4F6E-C7BC-2F91-2E4E90900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" y="5527"/>
            <a:ext cx="2632849" cy="80141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9CF7E48-9905-C11D-6F03-0D2B0261E729}"/>
              </a:ext>
            </a:extLst>
          </p:cNvPr>
          <p:cNvSpPr txBox="1"/>
          <p:nvPr/>
        </p:nvSpPr>
        <p:spPr>
          <a:xfrm>
            <a:off x="7261860" y="-121920"/>
            <a:ext cx="493014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sz="2800" b="1" i="1" dirty="0">
                <a:solidFill>
                  <a:srgbClr val="225382"/>
                </a:solidFill>
                <a:latin typeface="Trebuchet MS"/>
                <a:ea typeface="Calibri"/>
                <a:cs typeface="Calibri"/>
              </a:rPr>
              <a:t>Областные проекты</a:t>
            </a:r>
            <a:endParaRPr lang="ru-RU" sz="2800" b="1" i="1">
              <a:solidFill>
                <a:srgbClr val="225382"/>
              </a:solidFill>
              <a:latin typeface="Trebuchet MS"/>
              <a:cs typeface="Times New Roman"/>
            </a:endParaRPr>
          </a:p>
        </p:txBody>
      </p:sp>
      <p:pic>
        <p:nvPicPr>
          <p:cNvPr id="3" name="Рисунок 2" descr="Изображение выглядит как на открытом воздухе, небо, облако, дере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E5FBE37B-9797-B33E-02D7-64462E2E1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744" y="1185333"/>
            <a:ext cx="3268887" cy="4327409"/>
          </a:xfrm>
          <a:prstGeom prst="rect">
            <a:avLst/>
          </a:prstGeom>
        </p:spPr>
      </p:pic>
      <p:pic>
        <p:nvPicPr>
          <p:cNvPr id="4" name="Рисунок 3" descr="Изображение выглядит как на открытом воздухе, облако, небо, земл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D8578CBF-F183-9ED9-AD2C-4F48D8527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7731" y="1956741"/>
            <a:ext cx="3271426" cy="4327408"/>
          </a:xfrm>
          <a:prstGeom prst="rect">
            <a:avLst/>
          </a:prstGeom>
        </p:spPr>
      </p:pic>
      <p:pic>
        <p:nvPicPr>
          <p:cNvPr id="5" name="Рисунок 4" descr="Изображение выглядит как на открытом воздухе, облако, небо, растени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DFC5B96F-04B8-E9D8-2A99-D69A0BD261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2075" y="3857037"/>
            <a:ext cx="3951111" cy="286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81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0D2137-03E8-98DA-D647-6B574A6E7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4675" y="201718"/>
            <a:ext cx="8671748" cy="117504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/>
                <a:cs typeface="Times New Roman"/>
              </a:rPr>
              <a:t>Строительство спортивной площадки в </a:t>
            </a:r>
            <a:r>
              <a:rPr lang="ru-RU" sz="2800" b="1" dirty="0" err="1">
                <a:latin typeface="Times New Roman"/>
                <a:cs typeface="Times New Roman"/>
              </a:rPr>
              <a:t>д.Яглово</a:t>
            </a:r>
            <a:r>
              <a:rPr lang="ru-RU" sz="2800" b="1" dirty="0">
                <a:latin typeface="Times New Roman"/>
                <a:cs typeface="Times New Roman"/>
              </a:rPr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ru-RU" sz="2800" b="1" dirty="0">
                <a:latin typeface="Times New Roman"/>
                <a:cs typeface="Times New Roman"/>
              </a:rPr>
              <a:t>(2 этап</a:t>
            </a:r>
            <a:r>
              <a:rPr lang="ru-RU" sz="2800" b="1" dirty="0">
                <a:latin typeface="Times New Roman"/>
                <a:ea typeface="Calibri"/>
                <a:cs typeface="Times New Roman"/>
              </a:rPr>
              <a:t>)</a:t>
            </a:r>
            <a:endParaRPr lang="ru-RU" dirty="0">
              <a:ea typeface="Calibri Light"/>
              <a:cs typeface="Calibri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EB046E-25D6-C301-BA77-9F7DE054C15D}"/>
              </a:ext>
            </a:extLst>
          </p:cNvPr>
          <p:cNvSpPr txBox="1"/>
          <p:nvPr/>
        </p:nvSpPr>
        <p:spPr>
          <a:xfrm>
            <a:off x="4109942" y="1145167"/>
            <a:ext cx="5419725" cy="4770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500" dirty="0">
                <a:latin typeface="Times New Roman"/>
                <a:cs typeface="Times New Roman"/>
              </a:rPr>
              <a:t>Стоимость проекта -</a:t>
            </a:r>
            <a:r>
              <a:rPr lang="ru-RU" sz="2500" b="1" dirty="0">
                <a:latin typeface="Times New Roman"/>
                <a:cs typeface="Times New Roman"/>
              </a:rPr>
              <a:t> </a:t>
            </a:r>
            <a:r>
              <a:rPr lang="ru-RU" sz="2500" b="1" dirty="0">
                <a:latin typeface="Times New Roman"/>
                <a:ea typeface="+mn-lt"/>
                <a:cs typeface="Times New Roman"/>
              </a:rPr>
              <a:t>2</a:t>
            </a:r>
            <a:r>
              <a:rPr lang="ru-RU" sz="2500" b="1" dirty="0">
                <a:latin typeface="Times New Roman"/>
                <a:ea typeface="Calibri"/>
                <a:cs typeface="Times New Roman"/>
              </a:rPr>
              <a:t> 329 978, 66</a:t>
            </a:r>
            <a:r>
              <a:rPr lang="ru-RU" sz="2500" b="1" dirty="0">
                <a:latin typeface="Times New Roman"/>
                <a:cs typeface="Times New Roman"/>
              </a:rPr>
              <a:t> р</a:t>
            </a:r>
            <a:r>
              <a:rPr lang="ru-RU" sz="2500" i="1" dirty="0">
                <a:latin typeface="Times New Roman"/>
                <a:cs typeface="Times New Roman"/>
              </a:rPr>
              <a:t>.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0771850-C2F3-4E48-CAA7-087E579F4FEA}"/>
              </a:ext>
            </a:extLst>
          </p:cNvPr>
          <p:cNvSpPr txBox="1"/>
          <p:nvPr/>
        </p:nvSpPr>
        <p:spPr>
          <a:xfrm>
            <a:off x="6581443" y="1632252"/>
            <a:ext cx="4764253" cy="19902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Средства проекта:</a:t>
            </a:r>
            <a:endParaRPr lang="en-US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Областные - </a:t>
            </a:r>
            <a:r>
              <a:rPr lang="ru-RU" sz="2000" b="1" dirty="0">
                <a:latin typeface="Times New Roman"/>
                <a:ea typeface="+mn-lt"/>
                <a:cs typeface="Times New Roman"/>
              </a:rPr>
              <a:t>1 863 982,92</a:t>
            </a:r>
            <a:r>
              <a:rPr lang="ru-RU" sz="2000" b="1" dirty="0">
                <a:latin typeface="Times New Roman"/>
                <a:cs typeface="Times New Roman"/>
              </a:rPr>
              <a:t> р. (80%)</a:t>
            </a:r>
            <a:endParaRPr lang="en-US" sz="2000" b="1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Городские - </a:t>
            </a:r>
            <a:r>
              <a:rPr lang="ru-RU" sz="2000" b="1" dirty="0">
                <a:latin typeface="Times New Roman"/>
                <a:ea typeface="+mn-lt"/>
                <a:cs typeface="Times New Roman"/>
              </a:rPr>
              <a:t>232 997,87</a:t>
            </a:r>
            <a:r>
              <a:rPr lang="ru-RU" sz="2000" b="1" dirty="0">
                <a:latin typeface="Times New Roman"/>
                <a:cs typeface="Times New Roman"/>
              </a:rPr>
              <a:t> р. (10 %)</a:t>
            </a:r>
            <a:endParaRPr lang="en-US" sz="2000" b="1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Инициаторов - </a:t>
            </a:r>
            <a:r>
              <a:rPr lang="ru-RU" sz="2000" b="1" dirty="0">
                <a:latin typeface="Times New Roman"/>
                <a:ea typeface="+mn-lt"/>
                <a:cs typeface="Times New Roman"/>
              </a:rPr>
              <a:t>232 997,87</a:t>
            </a:r>
            <a:r>
              <a:rPr lang="ru-RU" sz="2000" b="1" dirty="0">
                <a:latin typeface="Times New Roman"/>
                <a:cs typeface="Times New Roman"/>
              </a:rPr>
              <a:t> р. (10 %)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ru-RU" sz="2000" dirty="0">
              <a:latin typeface="Times New Roman"/>
              <a:cs typeface="Times New Roman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01833AC-D4AC-71C4-1E23-7E32A80F5582}"/>
              </a:ext>
            </a:extLst>
          </p:cNvPr>
          <p:cNvSpPr txBox="1"/>
          <p:nvPr/>
        </p:nvSpPr>
        <p:spPr>
          <a:xfrm>
            <a:off x="171316" y="5223340"/>
            <a:ext cx="4105676" cy="16230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В рамках проекта выполнено: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dirty="0">
                <a:latin typeface="Times New Roman"/>
                <a:ea typeface="+mn-lt"/>
                <a:cs typeface="Times New Roman"/>
              </a:rPr>
              <a:t>Устройство покрытия из полиуретана (расширение существующей площадки)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dirty="0">
                <a:latin typeface="Times New Roman"/>
                <a:ea typeface="+mn-lt"/>
                <a:cs typeface="Times New Roman"/>
              </a:rPr>
              <a:t>Монтаж ограждения и калитки</a:t>
            </a:r>
            <a:endParaRPr lang="ru-RU" dirty="0"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8" name="Рисунок 7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8058C4B2-5F11-E0F0-E494-AD784C754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" y="5527"/>
            <a:ext cx="2632849" cy="80141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51D4D3B-E890-CF01-0F2C-ECB2D30301FB}"/>
              </a:ext>
            </a:extLst>
          </p:cNvPr>
          <p:cNvSpPr txBox="1"/>
          <p:nvPr/>
        </p:nvSpPr>
        <p:spPr>
          <a:xfrm>
            <a:off x="7261860" y="-121920"/>
            <a:ext cx="493014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sz="2800" b="1" i="1" dirty="0">
                <a:solidFill>
                  <a:srgbClr val="225382"/>
                </a:solidFill>
                <a:latin typeface="Trebuchet MS"/>
                <a:ea typeface="Calibri"/>
                <a:cs typeface="Calibri"/>
              </a:rPr>
              <a:t>Областные проекты</a:t>
            </a:r>
            <a:endParaRPr lang="ru-RU" sz="2800" b="1" i="1">
              <a:solidFill>
                <a:srgbClr val="225382"/>
              </a:solidFill>
              <a:latin typeface="Trebuchet MS"/>
              <a:cs typeface="Times New Roman"/>
            </a:endParaRPr>
          </a:p>
        </p:txBody>
      </p:sp>
      <p:pic>
        <p:nvPicPr>
          <p:cNvPr id="3" name="Рисунок 2" descr="Изображение выглядит как на открытом воздухе, небо, облако, земл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9FE0E9FE-A7AB-EC30-01F9-07C32F9C9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33" y="1636889"/>
            <a:ext cx="4760148" cy="3584222"/>
          </a:xfrm>
          <a:prstGeom prst="rect">
            <a:avLst/>
          </a:prstGeom>
        </p:spPr>
      </p:pic>
      <p:pic>
        <p:nvPicPr>
          <p:cNvPr id="5" name="Рисунок 4" descr="Изображение выглядит как на открытом воздухе, небо, спорт, облак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6B2ADB3E-005B-3D67-CC21-FE346BF4C3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4296" y="3292594"/>
            <a:ext cx="4609629" cy="346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311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EA45B1-DE0E-97CE-076B-0FCD63158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2534" y="403896"/>
            <a:ext cx="8811276" cy="104562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/>
                <a:cs typeface="Times New Roman"/>
              </a:rPr>
              <a:t>Ремонт спортивной площадки в </a:t>
            </a:r>
            <a:r>
              <a:rPr lang="ru-RU" sz="2800" b="1" dirty="0" err="1">
                <a:latin typeface="Times New Roman"/>
                <a:cs typeface="Times New Roman"/>
              </a:rPr>
              <a:t>д.Мстихино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F4E33A9-6928-9CE6-8181-AC39FAE27C6D}"/>
              </a:ext>
            </a:extLst>
          </p:cNvPr>
          <p:cNvSpPr txBox="1"/>
          <p:nvPr/>
        </p:nvSpPr>
        <p:spPr>
          <a:xfrm>
            <a:off x="3511079" y="1233850"/>
            <a:ext cx="5570244" cy="4770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500" dirty="0">
                <a:latin typeface="Times New Roman"/>
                <a:cs typeface="Times New Roman"/>
              </a:rPr>
              <a:t>Стоимость проекта - </a:t>
            </a:r>
            <a:r>
              <a:rPr lang="ru-RU" sz="2500" b="1" dirty="0">
                <a:solidFill>
                  <a:srgbClr val="000000"/>
                </a:solidFill>
                <a:latin typeface="Times New Roman"/>
                <a:ea typeface="Roboto"/>
                <a:cs typeface="Times New Roman"/>
              </a:rPr>
              <a:t>2 664 203,17</a:t>
            </a:r>
            <a:r>
              <a:rPr lang="ru-RU" sz="2500" b="1" dirty="0">
                <a:latin typeface="Times New Roman"/>
                <a:cs typeface="Times New Roman"/>
              </a:rPr>
              <a:t> р</a:t>
            </a:r>
            <a:r>
              <a:rPr lang="ru-RU" sz="2500" b="1" i="1" dirty="0">
                <a:latin typeface="Times New Roman"/>
                <a:cs typeface="Times New Roman"/>
              </a:rPr>
              <a:t>.</a:t>
            </a:r>
            <a:endParaRPr lang="ru-RU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A270AAF-E969-9D2A-7A7C-1434B28BAAA3}"/>
              </a:ext>
            </a:extLst>
          </p:cNvPr>
          <p:cNvSpPr txBox="1"/>
          <p:nvPr/>
        </p:nvSpPr>
        <p:spPr>
          <a:xfrm>
            <a:off x="5756836" y="1976458"/>
            <a:ext cx="4637442" cy="11798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Средства проекта:</a:t>
            </a:r>
            <a:endParaRPr lang="en-US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Городские - </a:t>
            </a:r>
            <a:r>
              <a:rPr lang="ru-RU" sz="2000" b="1" dirty="0">
                <a:latin typeface="Times New Roman"/>
                <a:cs typeface="Times New Roman"/>
              </a:rPr>
              <a:t>2 397 782,87 р. (90 %)</a:t>
            </a:r>
            <a:endParaRPr lang="en-US" sz="2000" b="1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Инициаторов - </a:t>
            </a:r>
            <a:r>
              <a:rPr lang="ru-RU" sz="2000" b="1" dirty="0">
                <a:latin typeface="Times New Roman"/>
                <a:cs typeface="Times New Roman"/>
              </a:rPr>
              <a:t>266 420,3 р. (10 %)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C6F7944-AD66-1925-60E7-4B735F418FA9}"/>
              </a:ext>
            </a:extLst>
          </p:cNvPr>
          <p:cNvSpPr txBox="1"/>
          <p:nvPr/>
        </p:nvSpPr>
        <p:spPr>
          <a:xfrm>
            <a:off x="58441" y="5445399"/>
            <a:ext cx="6033194" cy="11798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2000" b="1" dirty="0">
                <a:latin typeface="Times New Roman"/>
                <a:cs typeface="Times New Roman"/>
              </a:rPr>
              <a:t>В рамках проекта было выполнено:</a:t>
            </a:r>
            <a:endParaRPr lang="ru-RU" sz="2000" dirty="0">
              <a:latin typeface="Times New Roman"/>
              <a:cs typeface="Times New Roman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Демонтаж старого покрытия - 800 м2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alibri,Sans-Serif"/>
              <a:buChar char="-"/>
            </a:pPr>
            <a:r>
              <a:rPr lang="ru-RU" sz="2000" dirty="0">
                <a:latin typeface="Times New Roman"/>
                <a:cs typeface="Times New Roman"/>
              </a:rPr>
              <a:t>Устройство нового резинового покрытия - 800 м2 </a:t>
            </a:r>
            <a:endParaRPr lang="en-US" sz="2000" dirty="0">
              <a:latin typeface="Times New Roman"/>
              <a:cs typeface="Times New Roman"/>
            </a:endParaRPr>
          </a:p>
        </p:txBody>
      </p:sp>
      <p:pic>
        <p:nvPicPr>
          <p:cNvPr id="4" name="Рисунок 3" descr="Изображение выглядит как текст, Шрифт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xmlns="" id="{49B2EE09-FB41-78BA-754F-A51753F4F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" y="5527"/>
            <a:ext cx="2632849" cy="80141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695FFB8-8268-C925-9BA7-6ECEC4726EAA}"/>
              </a:ext>
            </a:extLst>
          </p:cNvPr>
          <p:cNvSpPr txBox="1"/>
          <p:nvPr/>
        </p:nvSpPr>
        <p:spPr>
          <a:xfrm>
            <a:off x="7261860" y="-121920"/>
            <a:ext cx="493014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sz="2800" b="1" i="1" dirty="0">
                <a:solidFill>
                  <a:srgbClr val="225382"/>
                </a:solidFill>
                <a:latin typeface="Trebuchet MS"/>
                <a:ea typeface="Calibri"/>
                <a:cs typeface="Calibri"/>
              </a:rPr>
              <a:t>Городские проекты</a:t>
            </a:r>
            <a:endParaRPr lang="ru-RU" sz="2800" b="1" i="1" dirty="0">
              <a:solidFill>
                <a:srgbClr val="225382"/>
              </a:solidFill>
              <a:latin typeface="Trebuchet MS"/>
              <a:cs typeface="Times New Roman"/>
            </a:endParaRPr>
          </a:p>
        </p:txBody>
      </p:sp>
      <p:pic>
        <p:nvPicPr>
          <p:cNvPr id="3" name="Рисунок 2" descr="Изображение выглядит как на открытом воздухе, строительство, небо, земл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BA7BD224-572C-9DBB-CC97-4A7FAFC877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098" r="145" b="321"/>
          <a:stretch>
            <a:fillRect/>
          </a:stretch>
        </p:blipFill>
        <p:spPr>
          <a:xfrm>
            <a:off x="197555" y="1842910"/>
            <a:ext cx="5119634" cy="2908797"/>
          </a:xfrm>
          <a:prstGeom prst="rect">
            <a:avLst/>
          </a:prstGeom>
        </p:spPr>
      </p:pic>
      <p:pic>
        <p:nvPicPr>
          <p:cNvPr id="5" name="Рисунок 4" descr="Изображение выглядит как на открытом воздухе, земля, дерево, одежд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A43663D0-E1BE-1B60-EAD9-E349B7B8DD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9423" y="3292593"/>
            <a:ext cx="4416488" cy="332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424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548</Words>
  <Application>Microsoft Office PowerPoint</Application>
  <PresentationFormat>Произвольный</PresentationFormat>
  <Paragraphs>159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Реализация инициативных проектов в  2025 году</vt:lpstr>
      <vt:lpstr>Презентация PowerPoint</vt:lpstr>
      <vt:lpstr>Спортивная площадка Малиновка  (парк Малиновка) </vt:lpstr>
      <vt:lpstr>«Двор светлого, счастливого будущего» (асфальтирование дворовой территории по ул.Московская,240)</vt:lpstr>
      <vt:lpstr>Второй этап благоустройства пешеходной зоны от Бульвара Моторостроителей, д.4 до Бульвара Энтузиастов, д.17</vt:lpstr>
      <vt:lpstr>Сквер «Нижняя Вырка»  (благоустройство общественного пространства в д.Нижняя Вырка)</vt:lpstr>
      <vt:lpstr>Аллея Дружбы 2 этап  (благоустройство общественного пространства в д.Лихун)</vt:lpstr>
      <vt:lpstr>Строительство спортивной площадки в д.Яглово  (2 этап)</vt:lpstr>
      <vt:lpstr>Ремонт спортивной площадки в д.Мстихино</vt:lpstr>
      <vt:lpstr>«Наш уютный дворик» (асфальтирование дворовой территории по ул.Кибальчича,3)</vt:lpstr>
      <vt:lpstr>Благоустройство дворовой территории д.7 по ул.Тепличная  </vt:lpstr>
      <vt:lpstr>Благоустройство спортивной площадки МБОУ «Лицей №48»</vt:lpstr>
      <vt:lpstr>Благоустройство детско-игровой площадки Бульвара Энтузиастов, д.8</vt:lpstr>
      <vt:lpstr>«Веселый городок» (благоустройство территории возле дома 8 по ул.Кибальчича)</vt:lpstr>
      <vt:lpstr>Современное благоустройство (асфальтирование дворовой территории по ул.Г.Попова, 22)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Кочаловская Наталия Александровна</dc:creator>
  <cp:lastModifiedBy>Кочаловская Наталия Александровна</cp:lastModifiedBy>
  <cp:revision>2110</cp:revision>
  <dcterms:created xsi:type="dcterms:W3CDTF">2024-06-27T05:01:46Z</dcterms:created>
  <dcterms:modified xsi:type="dcterms:W3CDTF">2025-09-08T06:26:08Z</dcterms:modified>
</cp:coreProperties>
</file>