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3" r:id="rId4"/>
    <p:sldId id="274" r:id="rId5"/>
    <p:sldId id="278" r:id="rId6"/>
    <p:sldId id="258" r:id="rId7"/>
    <p:sldId id="275" r:id="rId8"/>
    <p:sldId id="276" r:id="rId9"/>
    <p:sldId id="272" r:id="rId10"/>
    <p:sldId id="279" r:id="rId11"/>
    <p:sldId id="280" r:id="rId12"/>
    <p:sldId id="277" r:id="rId1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09" d="100"/>
          <a:sy n="109" d="100"/>
        </p:scale>
        <p:origin x="70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319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290576-AD31-171B-73E1-EEAC086C6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1DBD67-2F1D-920B-0816-B827B3AEF1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06CF3E-94EA-F0A8-0472-2AD0F8BBCF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E9FB57-8AF2-4D23-E482-F6E35E7702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946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1.pn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png"/><Relationship Id="rId9" Type="http://schemas.openxmlformats.org/officeDocument/2006/relationships/image" Target="../media/image10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7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jp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5FFFDF9-F437-5D3A-0466-798F83BFC1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858"/>
            <a:ext cx="9144000" cy="5129784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2801623" y="3467794"/>
            <a:ext cx="4341900" cy="9824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C00000"/>
                </a:solidFill>
                <a:latin typeface="Nasalization Rg" panose="020B0604020202020204" pitchFamily="34" charset="0"/>
                <a:ea typeface="Arial" pitchFamily="34" charset="-122"/>
                <a:cs typeface="Arial" pitchFamily="34" charset="-120"/>
              </a:rPr>
              <a:t>5–9 </a:t>
            </a:r>
            <a:r>
              <a:rPr lang="en-US" sz="2800" b="1" dirty="0" err="1">
                <a:solidFill>
                  <a:srgbClr val="C00000"/>
                </a:solidFill>
                <a:latin typeface="Nasalization Rg" panose="020B0604020202020204" pitchFamily="34" charset="0"/>
                <a:ea typeface="Arial" pitchFamily="34" charset="-122"/>
                <a:cs typeface="Arial" pitchFamily="34" charset="-120"/>
              </a:rPr>
              <a:t>августа</a:t>
            </a:r>
            <a:r>
              <a:rPr lang="ru-RU" sz="2800" b="1" dirty="0">
                <a:solidFill>
                  <a:srgbClr val="C00000"/>
                </a:solidFill>
                <a:latin typeface="Nasalization Rg" panose="020B0604020202020204" pitchFamily="34" charset="0"/>
                <a:ea typeface="Arial" pitchFamily="34" charset="-122"/>
                <a:cs typeface="Arial" pitchFamily="34" charset="-120"/>
              </a:rPr>
              <a:t> 2026</a:t>
            </a:r>
            <a:r>
              <a:rPr lang="en-US" sz="4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4000" dirty="0"/>
          </a:p>
        </p:txBody>
      </p:sp>
      <p:sp>
        <p:nvSpPr>
          <p:cNvPr id="5" name="Text 1"/>
          <p:cNvSpPr txBox="1"/>
          <p:nvPr/>
        </p:nvSpPr>
        <p:spPr>
          <a:xfrm>
            <a:off x="139200" y="1297158"/>
            <a:ext cx="6589200" cy="283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07A208-9E2A-CBBB-7612-17B73B0F7407}"/>
              </a:ext>
            </a:extLst>
          </p:cNvPr>
          <p:cNvSpPr txBox="1"/>
          <p:nvPr/>
        </p:nvSpPr>
        <p:spPr>
          <a:xfrm>
            <a:off x="1596783" y="113141"/>
            <a:ext cx="62320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50000"/>
                  </a:schemeClr>
                </a:solidFill>
                <a:latin typeface="Nasalization Rg" panose="020B0604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УПРАВЛЕНИЕ ФИЗИЧЕСКОЙ КУЛЬТУРЫ, СПОРТА И МОЛОДЕЖНОЙ ПОЛИТИКИ </a:t>
            </a:r>
          </a:p>
          <a:p>
            <a:pPr algn="ctr"/>
            <a:r>
              <a:rPr lang="ru-RU" sz="1200" b="1" dirty="0">
                <a:solidFill>
                  <a:schemeClr val="accent1">
                    <a:lumMod val="50000"/>
                  </a:schemeClr>
                </a:solidFill>
                <a:latin typeface="Nasalization Rg" panose="020B06040202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ГОРОДА КАЛУГИ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E16DE8A-129C-AD8B-1ECA-1F02529408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7128" y="4778313"/>
            <a:ext cx="365187" cy="36518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3B22A7F-2148-7AD2-8AB3-5F880F79E4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6947" y="4824002"/>
            <a:ext cx="1242265" cy="43780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5E91280-885D-3E2B-4FC9-56BEBEF96E0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6906" t="41191" r="64085" b="40650"/>
          <a:stretch>
            <a:fillRect/>
          </a:stretch>
        </p:blipFill>
        <p:spPr>
          <a:xfrm>
            <a:off x="2599005" y="1622336"/>
            <a:ext cx="1540414" cy="147162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355C82F-AA80-AF33-22F9-77015EF8A1C6}"/>
              </a:ext>
            </a:extLst>
          </p:cNvPr>
          <p:cNvSpPr txBox="1"/>
          <p:nvPr/>
        </p:nvSpPr>
        <p:spPr>
          <a:xfrm>
            <a:off x="4082991" y="1720412"/>
            <a:ext cx="25168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Nasalization Rg" panose="020B0604020202020204" pitchFamily="34" charset="0"/>
              </a:rPr>
              <a:t>   ДЕНЬ</a:t>
            </a:r>
          </a:p>
          <a:p>
            <a:r>
              <a:rPr lang="ru-RU" sz="2800" b="1" dirty="0">
                <a:latin typeface="Nasalization Rg" panose="020B0604020202020204" pitchFamily="34" charset="0"/>
              </a:rPr>
              <a:t>ФИЗКУЛЬ</a:t>
            </a:r>
          </a:p>
          <a:p>
            <a:r>
              <a:rPr lang="ru-RU" sz="2800" b="1" dirty="0">
                <a:latin typeface="Nasalization Rg" panose="020B0604020202020204" pitchFamily="34" charset="0"/>
              </a:rPr>
              <a:t>   ТУРНИКА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99F3E8A4-74BD-F8B9-A073-E7782F1C4E41}"/>
              </a:ext>
            </a:extLst>
          </p:cNvPr>
          <p:cNvCxnSpPr>
            <a:cxnSpLocks/>
          </p:cNvCxnSpPr>
          <p:nvPr/>
        </p:nvCxnSpPr>
        <p:spPr>
          <a:xfrm>
            <a:off x="6464105" y="1832479"/>
            <a:ext cx="0" cy="111052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607E8FBD-4B76-CA17-EAEB-E83043DA88CC}"/>
              </a:ext>
            </a:extLst>
          </p:cNvPr>
          <p:cNvSpPr txBox="1"/>
          <p:nvPr/>
        </p:nvSpPr>
        <p:spPr>
          <a:xfrm rot="16200000">
            <a:off x="5989722" y="2228243"/>
            <a:ext cx="1220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Nasalization Rg" panose="020B0604020202020204" pitchFamily="34" charset="0"/>
              </a:rPr>
              <a:t>К</a:t>
            </a:r>
            <a:r>
              <a:rPr lang="ru-RU" dirty="0">
                <a:solidFill>
                  <a:schemeClr val="accent1"/>
                </a:solidFill>
                <a:latin typeface="Nasalization Rg" panose="020B0604020202020204" pitchFamily="34" charset="0"/>
              </a:rPr>
              <a:t>АЛУГА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2EA1ACE-2BBE-4062-E0A5-CCC9117D2F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0" y="0"/>
            <a:ext cx="51435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9511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CDC6DDB-40A6-6105-BDA3-A59D90EF8C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0" y="0"/>
            <a:ext cx="51435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5747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FB9F4A0-13CE-B118-66FE-D3CC362A5A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"/>
            <a:ext cx="9144000" cy="512978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C7070BE-89C6-AC3E-0E8E-F9E2F30F200B}"/>
              </a:ext>
            </a:extLst>
          </p:cNvPr>
          <p:cNvSpPr txBox="1"/>
          <p:nvPr/>
        </p:nvSpPr>
        <p:spPr>
          <a:xfrm>
            <a:off x="1118382" y="1948376"/>
            <a:ext cx="73853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solidFill>
                  <a:schemeClr val="accent1">
                    <a:lumMod val="50000"/>
                  </a:schemeClr>
                </a:solidFill>
                <a:latin typeface="Nasalization Rg" panose="020B0604020202020204" pitchFamily="34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174902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3413D87-D05E-C5EE-049C-44EFDF2C16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858"/>
            <a:ext cx="9144000" cy="5129784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53219" y="2397712"/>
            <a:ext cx="9269090" cy="5213863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591399" y="1579788"/>
            <a:ext cx="3914100" cy="343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День физкультурника отмечают во вторую субботу августа с 1939 года. В Калуге он вырос в большой городской праздник для семей, спортсменов и всех, кто выбирает активный образ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жизни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ru-RU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Запланировано проведение более 30 </a:t>
            </a:r>
            <a:r>
              <a:rPr lang="ru-RU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мероприяти</a:t>
            </a:r>
            <a:r>
              <a:rPr lang="ru-RU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600" dirty="0"/>
          </a:p>
        </p:txBody>
      </p:sp>
      <p:sp>
        <p:nvSpPr>
          <p:cNvPr id="6" name="Text 1"/>
          <p:cNvSpPr txBox="1"/>
          <p:nvPr/>
        </p:nvSpPr>
        <p:spPr>
          <a:xfrm>
            <a:off x="510341" y="-16763"/>
            <a:ext cx="8123317" cy="810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900" b="1" dirty="0">
                <a:solidFill>
                  <a:schemeClr val="accent1">
                    <a:lumMod val="50000"/>
                  </a:schemeClr>
                </a:solidFill>
                <a:latin typeface="Nasalization Rg" panose="020B0604020202020204" pitchFamily="34" charset="0"/>
                <a:ea typeface="Arial" pitchFamily="34" charset="-122"/>
                <a:cs typeface="Arial" pitchFamily="34" charset="-120"/>
              </a:rPr>
              <a:t>ПРАЗДНИК С ИСТОРИЕЙ И ГОРОДСКИМ МАСШТАБОМ</a:t>
            </a:r>
            <a:r>
              <a:rPr lang="en-US" sz="29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900" dirty="0"/>
          </a:p>
        </p:txBody>
      </p:sp>
      <p:sp>
        <p:nvSpPr>
          <p:cNvPr id="7" name="Text 2"/>
          <p:cNvSpPr txBox="1"/>
          <p:nvPr/>
        </p:nvSpPr>
        <p:spPr>
          <a:xfrm>
            <a:off x="8629400" y="4595825"/>
            <a:ext cx="377100" cy="44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6E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4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E4C6459-625B-46B9-4509-3CC161C66D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6997" y="883833"/>
            <a:ext cx="2041959" cy="1531470"/>
          </a:xfrm>
          <a:prstGeom prst="snip2DiagRect">
            <a:avLst>
              <a:gd name="adj1" fmla="val 0"/>
              <a:gd name="adj2" fmla="val 37334"/>
            </a:avLst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7B7F276-BDC6-E9C1-B8A3-E7E6D4767B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87509" y="1788983"/>
            <a:ext cx="1888366" cy="1819341"/>
          </a:xfrm>
          <a:prstGeom prst="snip2DiagRect">
            <a:avLst>
              <a:gd name="adj1" fmla="val 0"/>
              <a:gd name="adj2" fmla="val 43144"/>
            </a:avLst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159EE0B-5063-A67E-5B7E-22EEF93554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6763814" y="2432894"/>
            <a:ext cx="2164117" cy="1429042"/>
          </a:xfrm>
          <a:prstGeom prst="snip2DiagRect">
            <a:avLst>
              <a:gd name="adj1" fmla="val 50000"/>
              <a:gd name="adj2" fmla="val 0"/>
            </a:avLst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4C5CFBD-5552-26E3-4613-D81539422F9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4700587" y="3665553"/>
            <a:ext cx="1990908" cy="1411806"/>
          </a:xfrm>
          <a:prstGeom prst="snip2DiagRect">
            <a:avLst>
              <a:gd name="adj1" fmla="val 0"/>
              <a:gd name="adj2" fmla="val 39254"/>
            </a:avLst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3AF46A3-7F1D-5ED0-5B21-D77E3592B5A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6770119" y="3906559"/>
            <a:ext cx="1256751" cy="942563"/>
          </a:xfrm>
          <a:prstGeom prst="snip2DiagRect">
            <a:avLst>
              <a:gd name="adj1" fmla="val 50000"/>
              <a:gd name="adj2" fmla="val 0"/>
            </a:avLst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B0F8C62-E535-8587-3C52-B66CDB4E246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32820" y="1419627"/>
            <a:ext cx="955370" cy="1286056"/>
          </a:xfrm>
          <a:prstGeom prst="snip2DiagRect">
            <a:avLst>
              <a:gd name="adj1" fmla="val 0"/>
              <a:gd name="adj2" fmla="val 50000"/>
            </a:avLst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BBA2720-3885-E4FF-1C17-1214C1CF4AE7}"/>
              </a:ext>
            </a:extLst>
          </p:cNvPr>
          <p:cNvSpPr txBox="1"/>
          <p:nvPr/>
        </p:nvSpPr>
        <p:spPr>
          <a:xfrm>
            <a:off x="8748197" y="6384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D52DFF1-AA5B-932B-ABFB-C84999A3B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"/>
            <a:ext cx="9144000" cy="512978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C45A812-AEA4-F1A5-CBF6-B8154B67E4A4}"/>
              </a:ext>
            </a:extLst>
          </p:cNvPr>
          <p:cNvSpPr txBox="1"/>
          <p:nvPr/>
        </p:nvSpPr>
        <p:spPr>
          <a:xfrm>
            <a:off x="1171461" y="-76666"/>
            <a:ext cx="7188590" cy="1545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900" b="1" dirty="0">
                <a:solidFill>
                  <a:srgbClr val="C00000"/>
                </a:solidFill>
                <a:latin typeface="Nasalization Rg" panose="020B0604020202020204" pitchFamily="34" charset="0"/>
                <a:ea typeface="Arial" pitchFamily="34" charset="-122"/>
                <a:cs typeface="Arial" pitchFamily="34" charset="-120"/>
              </a:rPr>
              <a:t>5 АВГУСТА</a:t>
            </a:r>
            <a:endParaRPr lang="ru-RU" sz="2900" b="1" dirty="0">
              <a:solidFill>
                <a:srgbClr val="C00000"/>
              </a:solidFill>
              <a:latin typeface="Nasalization Rg" panose="020B0604020202020204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2900" b="1" dirty="0">
                <a:solidFill>
                  <a:schemeClr val="accent1">
                    <a:lumMod val="50000"/>
                  </a:schemeClr>
                </a:solidFill>
                <a:latin typeface="Nasalization Rg" panose="020B0604020202020204" pitchFamily="34" charset="0"/>
                <a:ea typeface="Arial" pitchFamily="34" charset="-122"/>
                <a:cs typeface="Arial" pitchFamily="34" charset="-120"/>
              </a:rPr>
              <a:t>С</a:t>
            </a:r>
            <a:r>
              <a:rPr lang="en-US" sz="2900" b="1" dirty="0">
                <a:solidFill>
                  <a:schemeClr val="accent1">
                    <a:lumMod val="50000"/>
                  </a:schemeClr>
                </a:solidFill>
                <a:latin typeface="Nasalization Rg" panose="020B0604020202020204" pitchFamily="34" charset="0"/>
                <a:ea typeface="Arial" pitchFamily="34" charset="-122"/>
                <a:cs typeface="Arial" pitchFamily="34" charset="-120"/>
              </a:rPr>
              <a:t>ТАРТ ПРАЗДНИКА В «ОРБИТЕ»</a:t>
            </a:r>
            <a:r>
              <a:rPr lang="en-US" sz="31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315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425B326-0C27-6224-3384-49BA35EA3EEC}"/>
              </a:ext>
            </a:extLst>
          </p:cNvPr>
          <p:cNvSpPr txBox="1"/>
          <p:nvPr/>
        </p:nvSpPr>
        <p:spPr>
          <a:xfrm>
            <a:off x="1611466" y="1704532"/>
            <a:ext cx="2451293" cy="1619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287" b="1" dirty="0" err="1">
                <a:solidFill>
                  <a:srgbClr val="000000"/>
                </a:solidFill>
                <a:latin typeface="Nasalization Rg" panose="020B0604020202020204" pitchFamily="34" charset="0"/>
                <a:ea typeface="Arial" pitchFamily="34" charset="-122"/>
                <a:cs typeface="Arial" pitchFamily="34" charset="-120"/>
              </a:rPr>
              <a:t>Старт</a:t>
            </a:r>
            <a:r>
              <a:rPr lang="en-US" sz="1287" b="1" dirty="0">
                <a:solidFill>
                  <a:srgbClr val="000000"/>
                </a:solidFill>
                <a:latin typeface="Nasalization Rg" panose="020B0604020202020204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287" b="1" dirty="0" err="1">
                <a:solidFill>
                  <a:srgbClr val="000000"/>
                </a:solidFill>
                <a:latin typeface="Nasalization Rg" panose="020B0604020202020204" pitchFamily="34" charset="0"/>
                <a:ea typeface="Arial" pitchFamily="34" charset="-122"/>
                <a:cs typeface="Arial" pitchFamily="34" charset="-120"/>
              </a:rPr>
              <a:t>программы</a:t>
            </a:r>
            <a:r>
              <a:rPr lang="en-US" sz="1287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919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Дартс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открывает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праздничную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неделю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соревновательным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акцентом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и 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собирает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участников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для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 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которых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важны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концентрация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техника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и 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спокойная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атмосфера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борьбы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 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результат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
</a:t>
            </a:r>
            <a:endParaRPr lang="en-US" sz="1287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D2A347-5412-A21E-FECE-9A3EF35DDACB}"/>
              </a:ext>
            </a:extLst>
          </p:cNvPr>
          <p:cNvSpPr txBox="1"/>
          <p:nvPr/>
        </p:nvSpPr>
        <p:spPr>
          <a:xfrm>
            <a:off x="5864790" y="1434606"/>
            <a:ext cx="2651759" cy="1450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287" b="1" dirty="0" err="1">
                <a:solidFill>
                  <a:srgbClr val="000000"/>
                </a:solidFill>
                <a:latin typeface="Nasalization Rg" panose="020B0604020202020204" pitchFamily="34" charset="0"/>
                <a:ea typeface="Arial" pitchFamily="34" charset="-122"/>
                <a:cs typeface="Arial" pitchFamily="34" charset="-120"/>
              </a:rPr>
              <a:t>Переход</a:t>
            </a:r>
            <a:r>
              <a:rPr lang="en-US" sz="1287" b="1" dirty="0">
                <a:solidFill>
                  <a:srgbClr val="000000"/>
                </a:solidFill>
                <a:latin typeface="Nasalization Rg" panose="020B0604020202020204" pitchFamily="34" charset="0"/>
                <a:ea typeface="Arial" pitchFamily="34" charset="-122"/>
                <a:cs typeface="Arial" pitchFamily="34" charset="-120"/>
              </a:rPr>
              <a:t> к </a:t>
            </a:r>
            <a:r>
              <a:rPr lang="en-US" sz="1287" b="1" dirty="0" err="1">
                <a:solidFill>
                  <a:srgbClr val="000000"/>
                </a:solidFill>
                <a:latin typeface="Nasalization Rg" panose="020B0604020202020204" pitchFamily="34" charset="0"/>
                <a:ea typeface="Arial" pitchFamily="34" charset="-122"/>
                <a:cs typeface="Arial" pitchFamily="34" charset="-120"/>
              </a:rPr>
              <a:t>главному</a:t>
            </a:r>
            <a:r>
              <a:rPr lang="en-US" sz="1287" b="1" dirty="0">
                <a:solidFill>
                  <a:srgbClr val="000000"/>
                </a:solidFill>
                <a:latin typeface="Nasalization Rg" panose="020B0604020202020204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287" b="1" dirty="0" err="1">
                <a:solidFill>
                  <a:srgbClr val="000000"/>
                </a:solidFill>
                <a:latin typeface="Nasalization Rg" panose="020B0604020202020204" pitchFamily="34" charset="0"/>
                <a:ea typeface="Arial" pitchFamily="34" charset="-122"/>
                <a:cs typeface="Arial" pitchFamily="34" charset="-120"/>
              </a:rPr>
              <a:t>дню</a:t>
            </a:r>
            <a:r>
              <a:rPr lang="en-US" sz="1287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919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Первый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день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становится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отправной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точкой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перед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более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масштабными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событиями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8 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августа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когда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программа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выйдет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 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городские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площадки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и 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объединит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разные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виды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спорта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ru-RU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0EC8972-67A5-BE0D-388C-77658ADCA963}"/>
              </a:ext>
            </a:extLst>
          </p:cNvPr>
          <p:cNvSpPr txBox="1"/>
          <p:nvPr/>
        </p:nvSpPr>
        <p:spPr>
          <a:xfrm>
            <a:off x="3136379" y="3480874"/>
            <a:ext cx="2484706" cy="1450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287" b="1" dirty="0">
                <a:solidFill>
                  <a:srgbClr val="000000"/>
                </a:solidFill>
                <a:latin typeface="Nasalization Rg" panose="020B0604020202020204" pitchFamily="34" charset="0"/>
                <a:ea typeface="Arial" pitchFamily="34" charset="-122"/>
                <a:cs typeface="Arial" pitchFamily="34" charset="-120"/>
              </a:rPr>
              <a:t>5 </a:t>
            </a:r>
            <a:r>
              <a:rPr lang="en-US" sz="1287" b="1" dirty="0" err="1">
                <a:solidFill>
                  <a:srgbClr val="000000"/>
                </a:solidFill>
                <a:latin typeface="Nasalization Rg" panose="020B0604020202020204" pitchFamily="34" charset="0"/>
                <a:ea typeface="Arial" pitchFamily="34" charset="-122"/>
                <a:cs typeface="Arial" pitchFamily="34" charset="-120"/>
              </a:rPr>
              <a:t>августа</a:t>
            </a:r>
            <a:r>
              <a:rPr lang="en-US" sz="1287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919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 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тренировочной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базе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«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Орбита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» 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стартует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чемпионат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города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Калуги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 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дартсу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посвящённый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Дню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физкультурника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Точный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и 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камерный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формат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задаёт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спортивный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ритм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всей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3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программе</a:t>
            </a:r>
            <a:r>
              <a:rPr lang="en-US" sz="11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ru-RU" dirty="0"/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FBAB1917-BCE0-23B3-ACD0-B2164E66D4F1}"/>
              </a:ext>
            </a:extLst>
          </p:cNvPr>
          <p:cNvCxnSpPr>
            <a:cxnSpLocks/>
          </p:cNvCxnSpPr>
          <p:nvPr/>
        </p:nvCxnSpPr>
        <p:spPr>
          <a:xfrm flipV="1">
            <a:off x="28137" y="2498261"/>
            <a:ext cx="1572064" cy="427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88589272-EA0C-F584-1D47-413E1C446909}"/>
              </a:ext>
            </a:extLst>
          </p:cNvPr>
          <p:cNvCxnSpPr>
            <a:cxnSpLocks/>
          </p:cNvCxnSpPr>
          <p:nvPr/>
        </p:nvCxnSpPr>
        <p:spPr>
          <a:xfrm flipV="1">
            <a:off x="1600201" y="2498261"/>
            <a:ext cx="0" cy="85922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2ABBF998-2C5D-8460-A7F5-A90AE689D1A1}"/>
              </a:ext>
            </a:extLst>
          </p:cNvPr>
          <p:cNvCxnSpPr>
            <a:cxnSpLocks/>
          </p:cNvCxnSpPr>
          <p:nvPr/>
        </p:nvCxnSpPr>
        <p:spPr>
          <a:xfrm flipV="1">
            <a:off x="1600201" y="3352119"/>
            <a:ext cx="2549768" cy="427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9ADC050F-1F07-A75A-87AE-0221E5E8420D}"/>
              </a:ext>
            </a:extLst>
          </p:cNvPr>
          <p:cNvCxnSpPr>
            <a:cxnSpLocks/>
          </p:cNvCxnSpPr>
          <p:nvPr/>
        </p:nvCxnSpPr>
        <p:spPr>
          <a:xfrm flipV="1">
            <a:off x="4149969" y="2058082"/>
            <a:ext cx="0" cy="129940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81CDF7F8-46FC-53B3-E740-372C02AD978C}"/>
              </a:ext>
            </a:extLst>
          </p:cNvPr>
          <p:cNvCxnSpPr>
            <a:cxnSpLocks/>
          </p:cNvCxnSpPr>
          <p:nvPr/>
        </p:nvCxnSpPr>
        <p:spPr>
          <a:xfrm flipV="1">
            <a:off x="4149969" y="2058082"/>
            <a:ext cx="1572064" cy="427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D9B7D5A3-CEFD-FF34-4211-96EB93B0BB49}"/>
              </a:ext>
            </a:extLst>
          </p:cNvPr>
          <p:cNvCxnSpPr>
            <a:cxnSpLocks/>
          </p:cNvCxnSpPr>
          <p:nvPr/>
        </p:nvCxnSpPr>
        <p:spPr>
          <a:xfrm flipH="1" flipV="1">
            <a:off x="5722033" y="2058082"/>
            <a:ext cx="2637" cy="241544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C6227EF6-5E28-67CF-6CB2-284949A8D7F8}"/>
              </a:ext>
            </a:extLst>
          </p:cNvPr>
          <p:cNvCxnSpPr>
            <a:cxnSpLocks/>
          </p:cNvCxnSpPr>
          <p:nvPr/>
        </p:nvCxnSpPr>
        <p:spPr>
          <a:xfrm flipV="1">
            <a:off x="5724670" y="4465393"/>
            <a:ext cx="1572064" cy="427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88CE18B4-2460-7A15-BB91-BE9B2B4BB928}"/>
              </a:ext>
            </a:extLst>
          </p:cNvPr>
          <p:cNvCxnSpPr>
            <a:cxnSpLocks/>
          </p:cNvCxnSpPr>
          <p:nvPr/>
        </p:nvCxnSpPr>
        <p:spPr>
          <a:xfrm flipV="1">
            <a:off x="7296734" y="3200400"/>
            <a:ext cx="0" cy="126499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94D3221D-FB04-4403-9E4E-73D950F417EE}"/>
              </a:ext>
            </a:extLst>
          </p:cNvPr>
          <p:cNvCxnSpPr>
            <a:cxnSpLocks/>
          </p:cNvCxnSpPr>
          <p:nvPr/>
        </p:nvCxnSpPr>
        <p:spPr>
          <a:xfrm flipV="1">
            <a:off x="7296735" y="3205662"/>
            <a:ext cx="1572064" cy="427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10314F4-D14A-1DEA-B9BB-0CAE5F83B9D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43" t="1367" r="1043" b="1622"/>
          <a:stretch>
            <a:fillRect/>
          </a:stretch>
        </p:blipFill>
        <p:spPr>
          <a:xfrm flipV="1">
            <a:off x="3991379" y="2320048"/>
            <a:ext cx="317177" cy="31425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0DE2F65-4F45-2C0D-F0EB-101D830A56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43" t="1367" r="1043" b="1622"/>
          <a:stretch>
            <a:fillRect/>
          </a:stretch>
        </p:blipFill>
        <p:spPr>
          <a:xfrm flipV="1">
            <a:off x="5547613" y="2423546"/>
            <a:ext cx="317177" cy="31425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0D867F1-E9D1-5421-8CD7-61FFADAB15A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43" t="1367" r="1043" b="1622"/>
          <a:stretch>
            <a:fillRect/>
          </a:stretch>
        </p:blipFill>
        <p:spPr>
          <a:xfrm flipV="1">
            <a:off x="2718254" y="3194993"/>
            <a:ext cx="317177" cy="3142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6C537E3-7694-EC71-5A6F-70D2E0EA91DF}"/>
              </a:ext>
            </a:extLst>
          </p:cNvPr>
          <p:cNvSpPr txBox="1"/>
          <p:nvPr/>
        </p:nvSpPr>
        <p:spPr>
          <a:xfrm>
            <a:off x="8748197" y="6384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9101528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13E4A8E-AC64-2DFA-D883-A208E1A5C5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"/>
            <a:ext cx="9144000" cy="512978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EC36F09-18C9-C1E7-63CB-5B543FCFC156}"/>
              </a:ext>
            </a:extLst>
          </p:cNvPr>
          <p:cNvSpPr txBox="1"/>
          <p:nvPr/>
        </p:nvSpPr>
        <p:spPr>
          <a:xfrm>
            <a:off x="544267" y="-115660"/>
            <a:ext cx="8193334" cy="1461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 </a:t>
            </a:r>
            <a:r>
              <a:rPr lang="ru-RU" sz="2900" b="1" dirty="0">
                <a:solidFill>
                  <a:srgbClr val="C00000"/>
                </a:solidFill>
                <a:latin typeface="Nasalization Rg" panose="020B0604020202020204" pitchFamily="34" charset="0"/>
                <a:ea typeface="Arial" pitchFamily="34" charset="-122"/>
                <a:cs typeface="Arial" pitchFamily="34" charset="-120"/>
              </a:rPr>
              <a:t>6-7 АВГУСТА</a:t>
            </a:r>
          </a:p>
          <a:p>
            <a:pPr algn="ctr"/>
            <a:r>
              <a:rPr lang="ru-RU" sz="2900" b="1" dirty="0">
                <a:solidFill>
                  <a:schemeClr val="accent1">
                    <a:lumMod val="50000"/>
                  </a:schemeClr>
                </a:solidFill>
                <a:latin typeface="Nasalization Rg" panose="020B0604020202020204" pitchFamily="34" charset="0"/>
                <a:ea typeface="Arial" pitchFamily="34" charset="-122"/>
                <a:cs typeface="Arial" pitchFamily="34" charset="-120"/>
              </a:rPr>
              <a:t>ГОРОДСКОЙ ТУРНИР ПО ШАХМАТАМ</a:t>
            </a:r>
          </a:p>
          <a:p>
            <a:pPr algn="ctr"/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asalization Rg" panose="020B0604020202020204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Nasalization Rg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E394C4-1B02-A4F7-B6FB-70DCE574A2A2}"/>
              </a:ext>
            </a:extLst>
          </p:cNvPr>
          <p:cNvSpPr txBox="1"/>
          <p:nvPr/>
        </p:nvSpPr>
        <p:spPr>
          <a:xfrm>
            <a:off x="492371" y="2154688"/>
            <a:ext cx="4628270" cy="20922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 </a:t>
            </a:r>
            <a:r>
              <a:rPr lang="en-US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спортивной</a:t>
            </a:r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школе</a:t>
            </a:r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№</a:t>
            </a:r>
            <a:r>
              <a:rPr lang="ru-RU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</a:t>
            </a:r>
            <a:r>
              <a:rPr lang="en-US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пройдёт</a:t>
            </a:r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городской</a:t>
            </a:r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турнир</a:t>
            </a:r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</a:t>
            </a:r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 </a:t>
            </a:r>
            <a:r>
              <a:rPr lang="en-US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шахматам</a:t>
            </a:r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посвящённый</a:t>
            </a:r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Дню</a:t>
            </a:r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физкультурника</a:t>
            </a:r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</a:t>
            </a:r>
            <a:endParaRPr lang="ru-RU" dirty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r>
              <a:rPr lang="en-US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Это</a:t>
            </a:r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день</a:t>
            </a:r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для</a:t>
            </a:r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 </a:t>
            </a:r>
            <a:r>
              <a:rPr lang="en-US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тех</a:t>
            </a:r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кто</a:t>
            </a:r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ценит</a:t>
            </a:r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точный</a:t>
            </a:r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расчёт</a:t>
            </a:r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выдержку</a:t>
            </a:r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и </a:t>
            </a:r>
            <a:r>
              <a:rPr lang="en-US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соревновательную</a:t>
            </a:r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концентрацию</a:t>
            </a:r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ru-RU" dirty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r>
              <a:rPr lang="en-US" sz="1098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63B9AAC-6CAA-09F0-9C3B-A34E8F8397AB}"/>
              </a:ext>
            </a:extLst>
          </p:cNvPr>
          <p:cNvSpPr txBox="1"/>
          <p:nvPr/>
        </p:nvSpPr>
        <p:spPr>
          <a:xfrm>
            <a:off x="492371" y="1724026"/>
            <a:ext cx="4628270" cy="580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C00000"/>
                </a:solidFill>
                <a:latin typeface="Nasalization Rg" panose="020B0604020202020204" pitchFamily="34" charset="0"/>
                <a:ea typeface="Arial" pitchFamily="34" charset="-122"/>
                <a:cs typeface="Arial" pitchFamily="34" charset="-120"/>
              </a:rPr>
              <a:t>Спорт</a:t>
            </a:r>
            <a:r>
              <a:rPr lang="en-US" b="1" dirty="0">
                <a:solidFill>
                  <a:srgbClr val="C00000"/>
                </a:solidFill>
                <a:latin typeface="Nasalization Rg" panose="020B0604020202020204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Nasalization Rg" panose="020B0604020202020204" pitchFamily="34" charset="0"/>
                <a:ea typeface="Arial" pitchFamily="34" charset="-122"/>
                <a:cs typeface="Arial" pitchFamily="34" charset="-120"/>
              </a:rPr>
              <a:t>мысли</a:t>
            </a:r>
            <a:r>
              <a:rPr lang="en-US" sz="1236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687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43F4AFD-958E-9EBE-9885-2766724AA8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8065" y="1792555"/>
            <a:ext cx="3719536" cy="2092239"/>
          </a:xfrm>
          <a:prstGeom prst="round2Diag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07EEB63-1C93-984F-665B-D0D95EA94320}"/>
              </a:ext>
            </a:extLst>
          </p:cNvPr>
          <p:cNvSpPr txBox="1"/>
          <p:nvPr/>
        </p:nvSpPr>
        <p:spPr>
          <a:xfrm>
            <a:off x="8748197" y="6384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163154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639375-E91A-A718-89AD-9723E38EB0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6352C6E-BBC6-2767-3663-6071F89000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"/>
            <a:ext cx="9144000" cy="512978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2BAF40-55E0-4F26-DA4D-E786FFB096DB}"/>
              </a:ext>
            </a:extLst>
          </p:cNvPr>
          <p:cNvSpPr txBox="1"/>
          <p:nvPr/>
        </p:nvSpPr>
        <p:spPr>
          <a:xfrm>
            <a:off x="530533" y="-110397"/>
            <a:ext cx="8271803" cy="10079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900" b="1" dirty="0">
                <a:solidFill>
                  <a:srgbClr val="C00000"/>
                </a:solidFill>
                <a:latin typeface="Nasalization Rg" panose="020B0604020202020204" pitchFamily="34" charset="0"/>
                <a:ea typeface="Arial" pitchFamily="34" charset="-122"/>
                <a:cs typeface="Arial" pitchFamily="34" charset="-120"/>
              </a:rPr>
              <a:t>8 АВГУСТА</a:t>
            </a:r>
          </a:p>
          <a:p>
            <a:pPr algn="ctr"/>
            <a:r>
              <a:rPr lang="ru-RU" sz="2900" b="1" dirty="0">
                <a:solidFill>
                  <a:schemeClr val="accent1">
                    <a:lumMod val="50000"/>
                  </a:schemeClr>
                </a:solidFill>
                <a:latin typeface="Nasalization Rg" panose="020B0604020202020204" pitchFamily="34" charset="0"/>
                <a:cs typeface="Arial" pitchFamily="34" charset="-120"/>
              </a:rPr>
              <a:t>УТРЕННИЕ ТРЕНИРОВКИ:</a:t>
            </a:r>
            <a:endParaRPr lang="ru-RU" sz="29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EB3282-7A1E-8C8B-F64B-201EE7166A61}"/>
              </a:ext>
            </a:extLst>
          </p:cNvPr>
          <p:cNvSpPr txBox="1"/>
          <p:nvPr/>
        </p:nvSpPr>
        <p:spPr>
          <a:xfrm>
            <a:off x="3823237" y="1442940"/>
            <a:ext cx="14975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ЦИГУН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69DD542-0712-1375-5481-A9177174102E}"/>
              </a:ext>
            </a:extLst>
          </p:cNvPr>
          <p:cNvSpPr txBox="1"/>
          <p:nvPr/>
        </p:nvSpPr>
        <p:spPr>
          <a:xfrm>
            <a:off x="3291840" y="1043633"/>
            <a:ext cx="22621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ПАРКБЕГ40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ED5F9E-C42F-6F95-FA4D-5F547301E8C1}"/>
              </a:ext>
            </a:extLst>
          </p:cNvPr>
          <p:cNvSpPr txBox="1"/>
          <p:nvPr/>
        </p:nvSpPr>
        <p:spPr>
          <a:xfrm>
            <a:off x="4214567" y="1890483"/>
            <a:ext cx="27801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БОДРОЕ УТРО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316C977-079F-6166-CBCA-413F940B7385}"/>
              </a:ext>
            </a:extLst>
          </p:cNvPr>
          <p:cNvSpPr txBox="1"/>
          <p:nvPr/>
        </p:nvSpPr>
        <p:spPr>
          <a:xfrm>
            <a:off x="3337686" y="2647053"/>
            <a:ext cx="4432624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900" b="1" dirty="0">
                <a:solidFill>
                  <a:srgbClr val="FF0000"/>
                </a:solidFill>
                <a:latin typeface="Nasalization Rg" panose="020B0604020202020204" pitchFamily="34" charset="0"/>
              </a:rPr>
              <a:t>«ОРАНЖЕВЫЙ МЯЧ»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780492A-9DBA-26DC-3D5B-9936F3836A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8377" y="2989460"/>
            <a:ext cx="1760697" cy="1641759"/>
          </a:xfrm>
          <a:prstGeom prst="flowChartConnector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7A919664-B6AB-7E65-21CE-6710374EAD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664" y="829000"/>
            <a:ext cx="1742862" cy="1552650"/>
          </a:xfrm>
          <a:prstGeom prst="flowChartConnector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A0A4513D-272C-2FC1-E626-A6D49649FE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906234">
            <a:off x="7158422" y="958186"/>
            <a:ext cx="1554411" cy="1558807"/>
          </a:xfrm>
          <a:prstGeom prst="flowChartConnector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E91E3FF8-8724-57E5-EE00-CA2881BB80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52863" y="1489873"/>
            <a:ext cx="1374709" cy="1231177"/>
          </a:xfrm>
          <a:prstGeom prst="flowChartConnector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C1F28666-56A4-8906-D018-43AED010F70B}"/>
              </a:ext>
            </a:extLst>
          </p:cNvPr>
          <p:cNvSpPr txBox="1"/>
          <p:nvPr/>
        </p:nvSpPr>
        <p:spPr>
          <a:xfrm>
            <a:off x="498495" y="3194786"/>
            <a:ext cx="488344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900" b="1" dirty="0">
                <a:solidFill>
                  <a:schemeClr val="accent1">
                    <a:lumMod val="50000"/>
                  </a:schemeClr>
                </a:solidFill>
                <a:latin typeface="Nasalization Rg" panose="020B0604020202020204" pitchFamily="34" charset="0"/>
              </a:rPr>
              <a:t>«ЗАПЛЫВ НА </a:t>
            </a:r>
          </a:p>
          <a:p>
            <a:r>
              <a:rPr lang="ru-RU" sz="2900" b="1" dirty="0">
                <a:solidFill>
                  <a:schemeClr val="accent1">
                    <a:lumMod val="50000"/>
                  </a:schemeClr>
                </a:solidFill>
                <a:latin typeface="Nasalization Rg" panose="020B0604020202020204" pitchFamily="34" charset="0"/>
              </a:rPr>
              <a:t>ОТКРЫТОЙ ВОДЕ»</a:t>
            </a:r>
          </a:p>
          <a:p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Nasalization Rg" panose="020B0604020202020204" pitchFamily="34" charset="0"/>
              </a:rPr>
              <a:t>500 М, 1 КМ, 3 КМ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BCBC7B75-0D30-CC7B-C56E-AF408A3E18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41059" y="3402115"/>
            <a:ext cx="1959407" cy="1712247"/>
          </a:xfrm>
          <a:prstGeom prst="flowChartConnector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0ECCC9A-A7C4-5A84-7396-50695B6ACE48}"/>
              </a:ext>
            </a:extLst>
          </p:cNvPr>
          <p:cNvSpPr txBox="1"/>
          <p:nvPr/>
        </p:nvSpPr>
        <p:spPr>
          <a:xfrm>
            <a:off x="8748197" y="6384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260987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3984BD3-2EBE-FA00-5880-70C2248943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619"/>
            <a:ext cx="9144000" cy="5129784"/>
          </a:xfrm>
          <a:prstGeom prst="rect">
            <a:avLst/>
          </a:prstGeom>
        </p:spPr>
      </p:pic>
      <p:sp>
        <p:nvSpPr>
          <p:cNvPr id="5" name="Text 1"/>
          <p:cNvSpPr txBox="1"/>
          <p:nvPr/>
        </p:nvSpPr>
        <p:spPr>
          <a:xfrm>
            <a:off x="8629400" y="4595825"/>
            <a:ext cx="377100" cy="44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6E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400" dirty="0"/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8EB31EE9-74B2-9310-3E23-BC6E7EC45AE0}"/>
              </a:ext>
            </a:extLst>
          </p:cNvPr>
          <p:cNvSpPr txBox="1"/>
          <p:nvPr/>
        </p:nvSpPr>
        <p:spPr>
          <a:xfrm>
            <a:off x="353150" y="4112"/>
            <a:ext cx="8464800" cy="5289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900" b="1" dirty="0">
                <a:solidFill>
                  <a:srgbClr val="C00000"/>
                </a:solidFill>
                <a:latin typeface="Nasalization Rg" panose="020B0604020202020204" pitchFamily="34" charset="0"/>
                <a:ea typeface="Arial" pitchFamily="34" charset="-122"/>
                <a:cs typeface="Arial" pitchFamily="34" charset="-120"/>
              </a:rPr>
              <a:t>СКВЕР ВОЛКОВА — </a:t>
            </a:r>
            <a:endParaRPr lang="ru-RU" sz="2900" b="1" dirty="0">
              <a:solidFill>
                <a:srgbClr val="C00000"/>
              </a:solidFill>
              <a:latin typeface="Nasalization Rg" panose="020B0604020202020204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2900" b="1" dirty="0">
                <a:solidFill>
                  <a:schemeClr val="accent1">
                    <a:lumMod val="50000"/>
                  </a:schemeClr>
                </a:solidFill>
                <a:latin typeface="Nasalization Rg" panose="020B0604020202020204" pitchFamily="34" charset="0"/>
                <a:ea typeface="Arial" pitchFamily="34" charset="-122"/>
                <a:cs typeface="Arial" pitchFamily="34" charset="-120"/>
              </a:rPr>
              <a:t>ГЛАВНАЯ СПОРТИВНАЯ ПЛОЩАДКА</a:t>
            </a:r>
            <a:endParaRPr lang="ru-RU" sz="2900" b="1" dirty="0">
              <a:solidFill>
                <a:schemeClr val="accent1">
                  <a:lumMod val="50000"/>
                </a:schemeClr>
              </a:solidFill>
              <a:latin typeface="Nasalization Rg" panose="020B0604020202020204" pitchFamily="34" charset="0"/>
              <a:ea typeface="Arial" pitchFamily="34" charset="-122"/>
              <a:cs typeface="Arial" pitchFamily="34" charset="-12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6DCA2EC-2B57-82AD-4F74-B659993A85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8493" y="2382883"/>
            <a:ext cx="3186332" cy="2735998"/>
          </a:xfrm>
          <a:prstGeom prst="ellipse">
            <a:avLst/>
          </a:prstGeom>
        </p:spPr>
      </p:pic>
      <p:sp>
        <p:nvSpPr>
          <p:cNvPr id="14" name="Text 2">
            <a:extLst>
              <a:ext uri="{FF2B5EF4-FFF2-40B4-BE49-F238E27FC236}">
                <a16:creationId xmlns:a16="http://schemas.microsoft.com/office/drawing/2014/main" id="{B5DE26EC-0490-3F3E-9477-CAD694439604}"/>
              </a:ext>
            </a:extLst>
          </p:cNvPr>
          <p:cNvSpPr txBox="1"/>
          <p:nvPr/>
        </p:nvSpPr>
        <p:spPr>
          <a:xfrm>
            <a:off x="327372" y="1353237"/>
            <a:ext cx="2420630" cy="8980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ru-RU" sz="1200" b="1" dirty="0">
                <a:solidFill>
                  <a:schemeClr val="accent1">
                    <a:lumMod val="50000"/>
                  </a:schemeClr>
                </a:solidFill>
                <a:latin typeface="Nasalization Rg" panose="020B0604020202020204" pitchFamily="34" charset="0"/>
              </a:rPr>
              <a:t>Игры и квест</a:t>
            </a:r>
          </a:p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Гости смогут пройти квест с призами, сыграть в теннис, шашки и шахматы, а также попробовать интерактивные игры. </a:t>
            </a:r>
            <a:endParaRPr lang="ru-RU" sz="1000" dirty="0"/>
          </a:p>
        </p:txBody>
      </p:sp>
      <p:sp>
        <p:nvSpPr>
          <p:cNvPr id="16" name="Text 3">
            <a:extLst>
              <a:ext uri="{FF2B5EF4-FFF2-40B4-BE49-F238E27FC236}">
                <a16:creationId xmlns:a16="http://schemas.microsoft.com/office/drawing/2014/main" id="{A7185B58-BAA7-72CE-BF63-ECBC5D4839C1}"/>
              </a:ext>
            </a:extLst>
          </p:cNvPr>
          <p:cNvSpPr txBox="1"/>
          <p:nvPr/>
        </p:nvSpPr>
        <p:spPr>
          <a:xfrm>
            <a:off x="327372" y="2248083"/>
            <a:ext cx="2420630" cy="8980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ru-RU" sz="1200" b="1" dirty="0">
                <a:solidFill>
                  <a:schemeClr val="accent1">
                    <a:lumMod val="50000"/>
                  </a:schemeClr>
                </a:solidFill>
                <a:latin typeface="Nasalization Rg" panose="020B0604020202020204" pitchFamily="34" charset="0"/>
                <a:cs typeface="Arial" panose="020B0604020202020204" pitchFamily="34" charset="0"/>
              </a:rPr>
              <a:t>Проба возможностей</a:t>
            </a:r>
          </a:p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 программе: фехтование, борьба, выполнение нормативов ГТО. Эти активности дают возможность не только посмотреть на спорт, но и лично проверить свои силы.</a:t>
            </a:r>
          </a:p>
          <a:p>
            <a:endParaRPr lang="ru-RU" sz="1200" dirty="0"/>
          </a:p>
          <a:p>
            <a:r>
              <a:rPr lang="ru-RU" sz="1200" b="1" dirty="0">
                <a:solidFill>
                  <a:schemeClr val="accent1">
                    <a:lumMod val="50000"/>
                  </a:schemeClr>
                </a:solidFill>
                <a:latin typeface="Nasalization Rg" panose="020B0604020202020204" pitchFamily="34" charset="0"/>
              </a:rPr>
              <a:t>Семейные и массовые старты</a:t>
            </a:r>
          </a:p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«Гонка победителей» для семей участников СВО, пляжный волейбол, пляжное самбо, BMX, петанк и </a:t>
            </a:r>
            <a:r>
              <a:rPr lang="ru-RU" sz="1000" dirty="0" err="1">
                <a:latin typeface="Arial" panose="020B0604020202020204" pitchFamily="34" charset="0"/>
                <a:cs typeface="Arial" panose="020B0604020202020204" pitchFamily="34" charset="0"/>
              </a:rPr>
              <a:t>мас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-рестлинг. </a:t>
            </a:r>
          </a:p>
          <a:p>
            <a:pPr marL="0" indent="0" algn="l">
              <a:lnSpc>
                <a:spcPct val="100000"/>
              </a:lnSpc>
              <a:buNone/>
            </a:pPr>
            <a:endParaRPr lang="en-US" sz="1132" dirty="0"/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C34DE7A7-467F-A476-F0F3-CB70F9EC6480}"/>
              </a:ext>
            </a:extLst>
          </p:cNvPr>
          <p:cNvSpPr txBox="1"/>
          <p:nvPr/>
        </p:nvSpPr>
        <p:spPr>
          <a:xfrm>
            <a:off x="6161649" y="899183"/>
            <a:ext cx="2844851" cy="8980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583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ru-RU" sz="1200" b="1" dirty="0">
                <a:solidFill>
                  <a:schemeClr val="accent1">
                    <a:lumMod val="50000"/>
                  </a:schemeClr>
                </a:solidFill>
                <a:latin typeface="Nasalization Rg" panose="020B0604020202020204" pitchFamily="34" charset="0"/>
              </a:rPr>
              <a:t>Футбол и вечерний ритм</a:t>
            </a:r>
          </a:p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Финал Кубка области по футболу и вечерняя «Зумба» создают переход от дневных турниров к яркой вечерней атмосфере, не снижая темпа праздничного дня.</a:t>
            </a:r>
          </a:p>
          <a:p>
            <a:pPr marL="0" indent="0" algn="l">
              <a:lnSpc>
                <a:spcPct val="100000"/>
              </a:lnSpc>
              <a:buNone/>
            </a:pPr>
            <a:r>
              <a:rPr lang="en-US" sz="97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101" dirty="0"/>
          </a:p>
        </p:txBody>
      </p:sp>
      <p:sp>
        <p:nvSpPr>
          <p:cNvPr id="20" name="Text 6">
            <a:extLst>
              <a:ext uri="{FF2B5EF4-FFF2-40B4-BE49-F238E27FC236}">
                <a16:creationId xmlns:a16="http://schemas.microsoft.com/office/drawing/2014/main" id="{17982F12-6946-AB4B-774F-EFEC2A42E030}"/>
              </a:ext>
            </a:extLst>
          </p:cNvPr>
          <p:cNvSpPr txBox="1"/>
          <p:nvPr/>
        </p:nvSpPr>
        <p:spPr>
          <a:xfrm>
            <a:off x="2905355" y="1433447"/>
            <a:ext cx="2420630" cy="8980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Награждение сотрудников, внесших вклад в развитие физической культуры и спорта на территории города Калуги.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Возможность получить консультацию по записи ребенка в спортивную школу.</a:t>
            </a:r>
            <a:endParaRPr lang="en-US" sz="1000" dirty="0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AABA0F36-36A0-2656-5D3C-26400725A2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6721" y="2016428"/>
            <a:ext cx="2733892" cy="2050958"/>
          </a:xfrm>
          <a:prstGeom prst="ellipse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C5E3AA54-E0B7-6216-85BD-B81A5D3C70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9552" y="3387047"/>
            <a:ext cx="2554448" cy="1865252"/>
          </a:xfrm>
          <a:prstGeom prst="ellipse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F7A2058D-951E-FD00-CCF9-EC59BFF125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89368" y="3782102"/>
            <a:ext cx="1746739" cy="1310054"/>
          </a:xfrm>
          <a:prstGeom prst="ellipse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B598F5B-F18B-193C-4DE7-3E62EAD43C94}"/>
              </a:ext>
            </a:extLst>
          </p:cNvPr>
          <p:cNvSpPr txBox="1"/>
          <p:nvPr/>
        </p:nvSpPr>
        <p:spPr>
          <a:xfrm>
            <a:off x="2069691" y="1021410"/>
            <a:ext cx="3186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50000"/>
                  </a:schemeClr>
                </a:solidFill>
                <a:latin typeface="Nasalization Rg" panose="020B0604020202020204" pitchFamily="34" charset="0"/>
                <a:ea typeface="Arial" pitchFamily="34" charset="-122"/>
                <a:cs typeface="Arial" pitchFamily="34" charset="-120"/>
              </a:rPr>
              <a:t>Награждение</a:t>
            </a:r>
          </a:p>
          <a:p>
            <a:pPr algn="ctr"/>
            <a:r>
              <a:rPr lang="ru-RU" sz="1200" b="1" dirty="0">
                <a:solidFill>
                  <a:schemeClr val="accent1">
                    <a:lumMod val="50000"/>
                  </a:schemeClr>
                </a:solidFill>
                <a:latin typeface="Nasalization Rg" panose="020B0604020202020204" pitchFamily="34" charset="0"/>
                <a:ea typeface="Arial" pitchFamily="34" charset="-122"/>
                <a:cs typeface="Arial" pitchFamily="34" charset="-120"/>
              </a:rPr>
              <a:t>         и ярмарка спорта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EFD801-1941-C6B5-FBEB-C95F5EAC04C8}"/>
              </a:ext>
            </a:extLst>
          </p:cNvPr>
          <p:cNvSpPr txBox="1"/>
          <p:nvPr/>
        </p:nvSpPr>
        <p:spPr>
          <a:xfrm>
            <a:off x="8748197" y="6384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011DED7-FE3D-8A50-8AB9-D60428369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"/>
            <a:ext cx="9144000" cy="512978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8FB4BA2-6B79-45E6-326F-7EF13FE5501D}"/>
              </a:ext>
            </a:extLst>
          </p:cNvPr>
          <p:cNvSpPr txBox="1"/>
          <p:nvPr/>
        </p:nvSpPr>
        <p:spPr>
          <a:xfrm>
            <a:off x="2255379" y="-69822"/>
            <a:ext cx="4628270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900" b="1" dirty="0">
                <a:solidFill>
                  <a:srgbClr val="C00000"/>
                </a:solidFill>
                <a:latin typeface="Nasalization Rg" panose="020B0604020202020204" pitchFamily="34" charset="0"/>
                <a:ea typeface="Arial" pitchFamily="34" charset="-122"/>
                <a:cs typeface="Arial" pitchFamily="34" charset="-120"/>
              </a:rPr>
              <a:t>8 АВГУСТА</a:t>
            </a:r>
            <a:endParaRPr lang="ru-RU" sz="2900" dirty="0"/>
          </a:p>
        </p:txBody>
      </p:sp>
      <p:sp>
        <p:nvSpPr>
          <p:cNvPr id="7" name="Прямоугольник: скругленные противолежащие углы 6">
            <a:extLst>
              <a:ext uri="{FF2B5EF4-FFF2-40B4-BE49-F238E27FC236}">
                <a16:creationId xmlns:a16="http://schemas.microsoft.com/office/drawing/2014/main" id="{D5744C1B-D205-A485-4473-35641E8FE117}"/>
              </a:ext>
            </a:extLst>
          </p:cNvPr>
          <p:cNvSpPr/>
          <p:nvPr/>
        </p:nvSpPr>
        <p:spPr>
          <a:xfrm>
            <a:off x="422029" y="740692"/>
            <a:ext cx="4339884" cy="3796139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C00000"/>
                </a:solidFill>
                <a:latin typeface="Nasalization Rg" panose="020B0604020202020204" pitchFamily="34" charset="0"/>
              </a:rPr>
              <a:t>УТРО: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tx1"/>
                </a:solidFill>
                <a:latin typeface="Nasalization Rg" panose="020B0604020202020204" pitchFamily="34" charset="0"/>
              </a:rPr>
              <a:t>Беговая тренировка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accent1">
                    <a:lumMod val="75000"/>
                  </a:schemeClr>
                </a:solidFill>
                <a:latin typeface="Nasalization Rg" panose="020B0604020202020204" pitchFamily="34" charset="0"/>
              </a:rPr>
              <a:t>Открытая тренировка по северной </a:t>
            </a:r>
            <a:r>
              <a:rPr lang="ru-RU" sz="1000" dirty="0" err="1">
                <a:solidFill>
                  <a:schemeClr val="accent1">
                    <a:lumMod val="75000"/>
                  </a:schemeClr>
                </a:solidFill>
                <a:latin typeface="Nasalization Rg" panose="020B0604020202020204" pitchFamily="34" charset="0"/>
              </a:rPr>
              <a:t>хотьбе</a:t>
            </a:r>
            <a:endParaRPr lang="ru-RU" sz="1000" dirty="0">
              <a:solidFill>
                <a:schemeClr val="accent1">
                  <a:lumMod val="75000"/>
                </a:schemeClr>
              </a:solidFill>
              <a:latin typeface="Nasalization Rg" panose="020B0604020202020204" pitchFamily="34" charset="0"/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rgbClr val="FF0000"/>
                </a:solidFill>
                <a:latin typeface="Nasalization Rg" panose="020B0604020202020204" pitchFamily="34" charset="0"/>
              </a:rPr>
              <a:t>Всероссийские соревнования «Оранжевый мяч»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tx1"/>
                </a:solidFill>
                <a:latin typeface="Nasalization Rg" panose="020B0604020202020204" pitchFamily="34" charset="0"/>
              </a:rPr>
              <a:t>Заплывы на открытой воде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accent1">
                    <a:lumMod val="75000"/>
                  </a:schemeClr>
                </a:solidFill>
                <a:latin typeface="Nasalization Rg" panose="020B0604020202020204" pitchFamily="34" charset="0"/>
              </a:rPr>
              <a:t>Открытая тренировка по оздоровительной гимнастике ЦИГУН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rgbClr val="FF0000"/>
                </a:solidFill>
                <a:latin typeface="Nasalization Rg" panose="020B0604020202020204" pitchFamily="34" charset="0"/>
              </a:rPr>
              <a:t>Финальный этап физкультурно-спортивного праздника «Гонка победителей» среди семей участников СВО при поддержке Государственного фонда «Защитники Отечества»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ru-RU" sz="1000" dirty="0">
                <a:latin typeface="Nasalization Rg" panose="020B0604020202020204" pitchFamily="34" charset="0"/>
              </a:rPr>
              <a:t>Соревнования по экстремальным видам спорта </a:t>
            </a:r>
            <a:r>
              <a:rPr lang="en-US" sz="1000" dirty="0">
                <a:latin typeface="Nasalization Rg" panose="020B0604020202020204" pitchFamily="34" charset="0"/>
              </a:rPr>
              <a:t>BMX</a:t>
            </a:r>
            <a:endParaRPr lang="ru-RU" sz="1000" dirty="0">
              <a:latin typeface="Nasalization Rg" panose="020B0604020202020204" pitchFamily="34" charset="0"/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accent1">
                    <a:lumMod val="75000"/>
                  </a:schemeClr>
                </a:solidFill>
                <a:latin typeface="Nasalization Rg" panose="020B0604020202020204" pitchFamily="34" charset="0"/>
              </a:rPr>
              <a:t>Турнир по </a:t>
            </a:r>
            <a:r>
              <a:rPr lang="ru-RU" sz="1000" dirty="0" err="1">
                <a:solidFill>
                  <a:schemeClr val="accent1">
                    <a:lumMod val="75000"/>
                  </a:schemeClr>
                </a:solidFill>
                <a:latin typeface="Nasalization Rg" panose="020B0604020202020204" pitchFamily="34" charset="0"/>
              </a:rPr>
              <a:t>питанку</a:t>
            </a:r>
            <a:endParaRPr lang="ru-RU" sz="1000" dirty="0">
              <a:solidFill>
                <a:schemeClr val="accent1">
                  <a:lumMod val="75000"/>
                </a:schemeClr>
              </a:solidFill>
              <a:latin typeface="Nasalization Rg" panose="020B0604020202020204" pitchFamily="34" charset="0"/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rgbClr val="FF0000"/>
                </a:solidFill>
                <a:latin typeface="Nasalization Rg" panose="020B0604020202020204" pitchFamily="34" charset="0"/>
              </a:rPr>
              <a:t>Чемпионат города Калуги по падел-теннису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ru-RU" sz="1000" dirty="0">
                <a:latin typeface="Nasalization Rg" panose="020B0604020202020204" pitchFamily="34" charset="0"/>
              </a:rPr>
              <a:t>Чемпионат города по пляжному волейболу среди женщин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accent1">
                    <a:lumMod val="75000"/>
                  </a:schemeClr>
                </a:solidFill>
                <a:latin typeface="Nasalization Rg" panose="020B0604020202020204" pitchFamily="34" charset="0"/>
              </a:rPr>
              <a:t>Чемпионат города Калуги по </a:t>
            </a:r>
            <a:r>
              <a:rPr lang="ru-RU" sz="1000" dirty="0" err="1">
                <a:solidFill>
                  <a:schemeClr val="accent1">
                    <a:lumMod val="75000"/>
                  </a:schemeClr>
                </a:solidFill>
                <a:latin typeface="Nasalization Rg" panose="020B0604020202020204" pitchFamily="34" charset="0"/>
              </a:rPr>
              <a:t>мас</a:t>
            </a:r>
            <a:r>
              <a:rPr lang="ru-RU" sz="1000" dirty="0">
                <a:solidFill>
                  <a:schemeClr val="accent1">
                    <a:lumMod val="75000"/>
                  </a:schemeClr>
                </a:solidFill>
                <a:latin typeface="Nasalization Rg" panose="020B0604020202020204" pitchFamily="34" charset="0"/>
              </a:rPr>
              <a:t>-реслингу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rgbClr val="FF0000"/>
                </a:solidFill>
                <a:latin typeface="Nasalization Rg" panose="020B0604020202020204" pitchFamily="34" charset="0"/>
              </a:rPr>
              <a:t>Выставка радиоуправляемых моделей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tx1"/>
                </a:solidFill>
                <a:latin typeface="Nasalization Rg" panose="020B0604020202020204" pitchFamily="34" charset="0"/>
              </a:rPr>
              <a:t>Турнир по </a:t>
            </a:r>
            <a:r>
              <a:rPr lang="ru-RU" sz="1000" dirty="0" err="1">
                <a:solidFill>
                  <a:schemeClr val="tx1"/>
                </a:solidFill>
                <a:latin typeface="Nasalization Rg" panose="020B0604020202020204" pitchFamily="34" charset="0"/>
              </a:rPr>
              <a:t>пляжому</a:t>
            </a:r>
            <a:r>
              <a:rPr lang="ru-RU" sz="1000" dirty="0">
                <a:solidFill>
                  <a:schemeClr val="tx1"/>
                </a:solidFill>
                <a:latin typeface="Nasalization Rg" panose="020B0604020202020204" pitchFamily="34" charset="0"/>
              </a:rPr>
              <a:t> самбо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accent1">
                    <a:lumMod val="75000"/>
                  </a:schemeClr>
                </a:solidFill>
                <a:latin typeface="Nasalization Rg" panose="020B0604020202020204" pitchFamily="34" charset="0"/>
              </a:rPr>
              <a:t>Турнир по пляжному волейболу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rgbClr val="FF0000"/>
                </a:solidFill>
                <a:latin typeface="Nasalization Rg" panose="020B0604020202020204" pitchFamily="34" charset="0"/>
              </a:rPr>
              <a:t>Открытая тренировка на тренажерах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endParaRPr lang="ru-RU" sz="1000" dirty="0">
              <a:solidFill>
                <a:srgbClr val="FF0000"/>
              </a:solidFill>
              <a:latin typeface="Nasalization Rg" panose="020B0604020202020204" pitchFamily="34" charset="0"/>
            </a:endParaRPr>
          </a:p>
          <a:p>
            <a:pPr algn="ctr"/>
            <a:endParaRPr lang="ru-RU" sz="1000" dirty="0">
              <a:solidFill>
                <a:schemeClr val="accent1">
                  <a:lumMod val="75000"/>
                </a:schemeClr>
              </a:solidFill>
              <a:latin typeface="Nasalization Rg" panose="020B0604020202020204" pitchFamily="34" charset="0"/>
            </a:endParaRPr>
          </a:p>
        </p:txBody>
      </p:sp>
      <p:sp>
        <p:nvSpPr>
          <p:cNvPr id="9" name="Прямоугольник: скругленные противолежащие углы 8">
            <a:extLst>
              <a:ext uri="{FF2B5EF4-FFF2-40B4-BE49-F238E27FC236}">
                <a16:creationId xmlns:a16="http://schemas.microsoft.com/office/drawing/2014/main" id="{D5B3F29B-2A4A-5120-2860-E35F7A6B7E17}"/>
              </a:ext>
            </a:extLst>
          </p:cNvPr>
          <p:cNvSpPr/>
          <p:nvPr/>
        </p:nvSpPr>
        <p:spPr>
          <a:xfrm flipH="1">
            <a:off x="4877969" y="740692"/>
            <a:ext cx="3949507" cy="1292089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C00000"/>
                </a:solidFill>
                <a:latin typeface="Nasalization Rg" panose="020B0604020202020204" pitchFamily="34" charset="0"/>
              </a:rPr>
              <a:t>ДЕНЬ: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latin typeface="Nasalization Rg" panose="020B0604020202020204" pitchFamily="34" charset="0"/>
              </a:rPr>
              <a:t>Танцевальная тренировка «Зумба» для детей и взрослых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accent1">
                    <a:lumMod val="75000"/>
                  </a:schemeClr>
                </a:solidFill>
                <a:latin typeface="Nasalization Rg" panose="020B0604020202020204" pitchFamily="34" charset="0"/>
              </a:rPr>
              <a:t>Финал Кубка Калужской области по футболу</a:t>
            </a:r>
          </a:p>
        </p:txBody>
      </p:sp>
      <p:sp>
        <p:nvSpPr>
          <p:cNvPr id="11" name="Прямоугольник: скругленные противолежащие углы 10">
            <a:extLst>
              <a:ext uri="{FF2B5EF4-FFF2-40B4-BE49-F238E27FC236}">
                <a16:creationId xmlns:a16="http://schemas.microsoft.com/office/drawing/2014/main" id="{09F46950-1272-E451-085D-F35D882DA6BE}"/>
              </a:ext>
            </a:extLst>
          </p:cNvPr>
          <p:cNvSpPr/>
          <p:nvPr/>
        </p:nvSpPr>
        <p:spPr>
          <a:xfrm>
            <a:off x="4925449" y="2227283"/>
            <a:ext cx="3949507" cy="1367012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C00000"/>
                </a:solidFill>
                <a:latin typeface="Nasalization Rg" panose="020B0604020202020204" pitchFamily="34" charset="0"/>
              </a:rPr>
              <a:t>ВЕЧЕР: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latin typeface="Nasalization Rg" panose="020B0604020202020204" pitchFamily="34" charset="0"/>
              </a:rPr>
              <a:t>Первенство города по шашкам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accent1">
                    <a:lumMod val="75000"/>
                  </a:schemeClr>
                </a:solidFill>
                <a:latin typeface="Nasalization Rg" panose="020B0604020202020204" pitchFamily="34" charset="0"/>
              </a:rPr>
              <a:t>Городской турнир «Лига любителей бадминтона»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rgbClr val="FF0000"/>
                </a:solidFill>
                <a:latin typeface="Nasalization Rg" panose="020B0604020202020204" pitchFamily="34" charset="0"/>
              </a:rPr>
              <a:t>Молодежный проект «</a:t>
            </a:r>
            <a:r>
              <a:rPr lang="ru-RU" sz="1000" dirty="0" err="1">
                <a:solidFill>
                  <a:srgbClr val="FF0000"/>
                </a:solidFill>
                <a:latin typeface="Nasalization Rg" panose="020B0604020202020204" pitchFamily="34" charset="0"/>
              </a:rPr>
              <a:t>Вертолетка</a:t>
            </a:r>
            <a:r>
              <a:rPr lang="ru-RU" sz="1000" dirty="0">
                <a:solidFill>
                  <a:srgbClr val="FF0000"/>
                </a:solidFill>
                <a:latin typeface="Nasalization Rg" panose="020B0604020202020204" pitchFamily="34" charset="0"/>
              </a:rPr>
              <a:t>»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tx1"/>
                </a:solidFill>
                <a:latin typeface="Nasalization Rg" panose="020B0604020202020204" pitchFamily="34" charset="0"/>
              </a:rPr>
              <a:t>Забег «КАЛУГА НОЧЬ»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433FE99-EF92-822B-AABB-75F2DD54A0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619" y="4278907"/>
            <a:ext cx="672600" cy="67260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1A50ED1-6476-F05D-164A-1B68090DAD5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6918" t="28554" r="27008" b="38926"/>
          <a:stretch>
            <a:fillRect/>
          </a:stretch>
        </p:blipFill>
        <p:spPr>
          <a:xfrm>
            <a:off x="5722034" y="4507446"/>
            <a:ext cx="815926" cy="61429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1C46E28-653E-880C-45AD-6EC1758E20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1323" y="4521904"/>
            <a:ext cx="613676" cy="613676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E06EE14-ED5A-FD54-D544-90B716D0999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0310" t="18605" r="8450" b="17519"/>
          <a:stretch>
            <a:fillRect/>
          </a:stretch>
        </p:blipFill>
        <p:spPr>
          <a:xfrm>
            <a:off x="4775979" y="4507446"/>
            <a:ext cx="815926" cy="64152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DA23A3EB-6404-16BD-5D14-AB95731C905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61384" y="4529899"/>
            <a:ext cx="613676" cy="61367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F1E3772-2F11-73B0-6436-69315611C12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042" t="23929" r="7638" b="27960"/>
          <a:stretch>
            <a:fillRect/>
          </a:stretch>
        </p:blipFill>
        <p:spPr>
          <a:xfrm>
            <a:off x="2986579" y="4667454"/>
            <a:ext cx="1026994" cy="478301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E4E20854-3A73-B608-569C-4588F2120DCF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957" t="7795" r="2957" b="4000"/>
          <a:stretch>
            <a:fillRect/>
          </a:stretch>
        </p:blipFill>
        <p:spPr>
          <a:xfrm>
            <a:off x="4052920" y="4506485"/>
            <a:ext cx="681887" cy="639270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8C0D08D9-3FB8-E814-54A1-C7AFD6A2BB4A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t="20102" b="20000"/>
          <a:stretch>
            <a:fillRect/>
          </a:stretch>
        </p:blipFill>
        <p:spPr>
          <a:xfrm>
            <a:off x="7457086" y="4505136"/>
            <a:ext cx="669361" cy="400930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71EE4EE6-0B48-67EF-D153-A68D0CF9427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00361" y="4135504"/>
            <a:ext cx="526303" cy="526303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89E434B4-504D-5610-2D93-601A03A3D718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2957" t="15307" r="2547" b="13734"/>
          <a:stretch>
            <a:fillRect/>
          </a:stretch>
        </p:blipFill>
        <p:spPr>
          <a:xfrm>
            <a:off x="6694974" y="4558045"/>
            <a:ext cx="723789" cy="54351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3EB5729-3E3D-F371-0959-DEA5D7F6ACA4}"/>
              </a:ext>
            </a:extLst>
          </p:cNvPr>
          <p:cNvSpPr txBox="1"/>
          <p:nvPr/>
        </p:nvSpPr>
        <p:spPr>
          <a:xfrm>
            <a:off x="8748197" y="6384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354802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2CA8443-3E0B-0A0B-B9C0-A13C39A5DD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"/>
            <a:ext cx="9144000" cy="512978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FC9F323-DC52-18BC-E11D-DD73747C336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794"/>
          <a:stretch>
            <a:fillRect/>
          </a:stretch>
        </p:blipFill>
        <p:spPr>
          <a:xfrm>
            <a:off x="717838" y="2188231"/>
            <a:ext cx="3424710" cy="2131603"/>
          </a:xfrm>
          <a:prstGeom prst="round2Diag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C1725A5-2515-1922-F988-8E1B79D6705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843"/>
          <a:stretch>
            <a:fillRect/>
          </a:stretch>
        </p:blipFill>
        <p:spPr>
          <a:xfrm flipH="1">
            <a:off x="4860385" y="2191099"/>
            <a:ext cx="3530991" cy="2120526"/>
          </a:xfrm>
          <a:prstGeom prst="round2Diag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88F3DFC-0817-53C6-8145-D1570EE2D01B}"/>
              </a:ext>
            </a:extLst>
          </p:cNvPr>
          <p:cNvSpPr txBox="1"/>
          <p:nvPr/>
        </p:nvSpPr>
        <p:spPr>
          <a:xfrm>
            <a:off x="2941959" y="-22914"/>
            <a:ext cx="3105337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900" b="1" dirty="0">
                <a:solidFill>
                  <a:srgbClr val="C00000"/>
                </a:solidFill>
                <a:latin typeface="Nasalization Rg" panose="020B0604020202020204" pitchFamily="34" charset="0"/>
              </a:rPr>
              <a:t>КАЛУГА НОЧЬ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3B5F92-CC9D-F0F2-649C-CDAA2CC4B93C}"/>
              </a:ext>
            </a:extLst>
          </p:cNvPr>
          <p:cNvSpPr txBox="1"/>
          <p:nvPr/>
        </p:nvSpPr>
        <p:spPr>
          <a:xfrm>
            <a:off x="549414" y="1071408"/>
            <a:ext cx="5859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СТАРТ – 22:00 (ТЕАТРАЛЬНАЯ ПЛОЩАДЬ)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ДИСТАНЦИИ: 5 КМ И 10 КМ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AF8ED4-675A-3DBF-66E1-F6265B6D7EA4}"/>
              </a:ext>
            </a:extLst>
          </p:cNvPr>
          <p:cNvSpPr txBox="1"/>
          <p:nvPr/>
        </p:nvSpPr>
        <p:spPr>
          <a:xfrm>
            <a:off x="8748197" y="6384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8620428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841927-4B5E-63D8-08EF-DDF46F864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77E3AAE-C805-BC72-C248-718AA9EF62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858"/>
            <a:ext cx="9144000" cy="5129784"/>
          </a:xfrm>
          <a:prstGeom prst="rect">
            <a:avLst/>
          </a:prstGeom>
        </p:spPr>
      </p:pic>
      <p:sp>
        <p:nvSpPr>
          <p:cNvPr id="5" name="Text 1">
            <a:extLst>
              <a:ext uri="{FF2B5EF4-FFF2-40B4-BE49-F238E27FC236}">
                <a16:creationId xmlns:a16="http://schemas.microsoft.com/office/drawing/2014/main" id="{DD06AB91-265B-7E6F-6AD7-440E7C01461E}"/>
              </a:ext>
            </a:extLst>
          </p:cNvPr>
          <p:cNvSpPr txBox="1"/>
          <p:nvPr/>
        </p:nvSpPr>
        <p:spPr>
          <a:xfrm>
            <a:off x="8629400" y="4595825"/>
            <a:ext cx="377100" cy="44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6E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19AC91-A625-5A4B-A768-02DFC5517656}"/>
              </a:ext>
            </a:extLst>
          </p:cNvPr>
          <p:cNvSpPr txBox="1"/>
          <p:nvPr/>
        </p:nvSpPr>
        <p:spPr>
          <a:xfrm>
            <a:off x="1104314" y="-100613"/>
            <a:ext cx="6935372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900" b="1" dirty="0">
                <a:solidFill>
                  <a:srgbClr val="C00000"/>
                </a:solidFill>
                <a:latin typeface="Nasalization Rg" panose="020B0604020202020204" pitchFamily="34" charset="0"/>
                <a:ea typeface="Arial" pitchFamily="34" charset="-122"/>
                <a:cs typeface="Arial" pitchFamily="34" charset="-120"/>
              </a:rPr>
              <a:t>9 АВГУСТА</a:t>
            </a:r>
          </a:p>
          <a:p>
            <a:pPr algn="ctr"/>
            <a:r>
              <a:rPr lang="ru-RU" sz="2900" b="1" dirty="0">
                <a:solidFill>
                  <a:schemeClr val="accent1">
                    <a:lumMod val="50000"/>
                  </a:schemeClr>
                </a:solidFill>
                <a:latin typeface="Nasalization Rg" panose="020B0604020202020204" pitchFamily="34" charset="0"/>
                <a:ea typeface="Arial" pitchFamily="34" charset="-122"/>
                <a:cs typeface="Arial" pitchFamily="34" charset="-120"/>
              </a:rPr>
              <a:t>ЗАПЛЫВ НА ОТКРЫТОЙ ВОДЕ ПО РЕКЕ ОКЕ </a:t>
            </a:r>
            <a:endParaRPr lang="en-US" sz="2900" b="1" dirty="0">
              <a:solidFill>
                <a:schemeClr val="accent1">
                  <a:lumMod val="50000"/>
                </a:schemeClr>
              </a:solidFill>
              <a:latin typeface="Nasalization Rg" panose="020B0604020202020204" pitchFamily="34" charset="0"/>
              <a:ea typeface="Arial" pitchFamily="34" charset="-122"/>
              <a:cs typeface="Arial" pitchFamily="34" charset="-120"/>
            </a:endParaRPr>
          </a:p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AEE785-9A4E-3F9E-2A75-59B92EC56A6F}"/>
              </a:ext>
            </a:extLst>
          </p:cNvPr>
          <p:cNvSpPr txBox="1"/>
          <p:nvPr/>
        </p:nvSpPr>
        <p:spPr>
          <a:xfrm>
            <a:off x="3160567" y="1880253"/>
            <a:ext cx="23711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ДИСТАНЦИЯ:</a:t>
            </a:r>
            <a:r>
              <a:rPr lang="ru-RU" sz="2000" b="1" dirty="0"/>
              <a:t> </a:t>
            </a:r>
            <a:r>
              <a:rPr lang="ru-RU" sz="2000" b="1" dirty="0">
                <a:solidFill>
                  <a:srgbClr val="FF0000"/>
                </a:solidFill>
              </a:rPr>
              <a:t>6 КМ 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                          10 КМ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42B3775-0A4B-DE6F-8B2D-572E0BD1E0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41" y="2571750"/>
            <a:ext cx="2861784" cy="1908810"/>
          </a:xfrm>
          <a:prstGeom prst="round2Diag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32154D5-7966-AC32-F32F-26CA70C178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6049" y="1582617"/>
            <a:ext cx="3063631" cy="1723292"/>
          </a:xfrm>
          <a:prstGeom prst="round2Diag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9F18F25-03F5-6A9A-CC9F-E0A7E83A85E5}"/>
              </a:ext>
            </a:extLst>
          </p:cNvPr>
          <p:cNvSpPr txBox="1"/>
          <p:nvPr/>
        </p:nvSpPr>
        <p:spPr>
          <a:xfrm>
            <a:off x="2334561" y="3526155"/>
            <a:ext cx="4628270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150" b="1" dirty="0">
                <a:solidFill>
                  <a:schemeClr val="accent1">
                    <a:lumMod val="75000"/>
                  </a:schemeClr>
                </a:solidFill>
                <a:latin typeface="Nasalization Rg" panose="020B0604020202020204" pitchFamily="34" charset="0"/>
                <a:ea typeface="Arial" pitchFamily="34" charset="-122"/>
                <a:cs typeface="Arial" pitchFamily="34" charset="-120"/>
              </a:rPr>
              <a:t>Х-</a:t>
            </a:r>
            <a:r>
              <a:rPr lang="en-US" sz="3150" b="1" dirty="0">
                <a:solidFill>
                  <a:schemeClr val="accent1">
                    <a:lumMod val="75000"/>
                  </a:schemeClr>
                </a:solidFill>
                <a:latin typeface="Nasalization Rg" panose="020B0604020202020204" pitchFamily="34" charset="0"/>
                <a:ea typeface="Arial" pitchFamily="34" charset="-122"/>
                <a:cs typeface="Arial" pitchFamily="34" charset="-120"/>
              </a:rPr>
              <a:t>WATTERS</a:t>
            </a:r>
            <a:endParaRPr lang="ru-RU" sz="3150" b="1" dirty="0">
              <a:solidFill>
                <a:schemeClr val="accent1">
                  <a:lumMod val="75000"/>
                </a:schemeClr>
              </a:solidFill>
              <a:latin typeface="Nasalization Rg" panose="020B0604020202020204" pitchFamily="34" charset="0"/>
              <a:ea typeface="Arial" pitchFamily="34" charset="-122"/>
              <a:cs typeface="Arial" pitchFamily="34" charset="-12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0A89EE-CFB0-FAD2-954A-819E45AC02F1}"/>
              </a:ext>
            </a:extLst>
          </p:cNvPr>
          <p:cNvSpPr txBox="1"/>
          <p:nvPr/>
        </p:nvSpPr>
        <p:spPr>
          <a:xfrm>
            <a:off x="8748197" y="6384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1227725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1274</TotalTime>
  <Words>567</Words>
  <Application>Microsoft Office PowerPoint</Application>
  <PresentationFormat>Экран (16:9)</PresentationFormat>
  <Paragraphs>97</Paragraphs>
  <Slides>12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Nasalization Rg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Ольга Николаева</cp:lastModifiedBy>
  <cp:revision>54</cp:revision>
  <dcterms:created xsi:type="dcterms:W3CDTF">2026-07-30T11:50:16Z</dcterms:created>
  <dcterms:modified xsi:type="dcterms:W3CDTF">2026-08-03T08:06:11Z</dcterms:modified>
</cp:coreProperties>
</file>