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71" r:id="rId3"/>
    <p:sldId id="272" r:id="rId4"/>
    <p:sldId id="257" r:id="rId5"/>
    <p:sldId id="258" r:id="rId6"/>
    <p:sldId id="260" r:id="rId7"/>
    <p:sldId id="262" r:id="rId8"/>
    <p:sldId id="263" r:id="rId9"/>
    <p:sldId id="26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выявлено 22 несовершеннолетних</a:t>
            </a:r>
            <a:r>
              <a:rPr lang="ru-RU" baseline="0" dirty="0"/>
              <a:t> ребенка</a:t>
            </a:r>
            <a:endParaRPr lang="ru-RU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выявлены 22 несовершеннолетнихъ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F35-4B39-8096-D3E1E1262CC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F35-4B39-8096-D3E1E1262CC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F35-4B39-8096-D3E1E1262CC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F35-4B39-8096-D3E1E1262CC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F35-4B39-8096-D3E1E1262CC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в связи со смертью родителей</c:v>
                </c:pt>
                <c:pt idx="1">
                  <c:v>в связи с лишением родителей родительских прав</c:v>
                </c:pt>
                <c:pt idx="2">
                  <c:v>в связи с лишением родителей свободы</c:v>
                </c:pt>
                <c:pt idx="3">
                  <c:v>оставлены в организациях</c:v>
                </c:pt>
                <c:pt idx="4">
                  <c:v>иные причины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4</c:v>
                </c:pt>
                <c:pt idx="1">
                  <c:v>6</c:v>
                </c:pt>
                <c:pt idx="2">
                  <c:v>4</c:v>
                </c:pt>
                <c:pt idx="3">
                  <c:v>4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A9-4EC2-AF3C-CADAC9D483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5613816752402232"/>
          <c:y val="8.5695188649578549E-2"/>
          <c:w val="0.31511396197377933"/>
          <c:h val="0.8359962757200377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04DE6-91C9-4E4E-B1CA-BD479A0F8192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E15690-956E-4FB2-9AC1-D9489B46DD8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E15690-956E-4FB2-9AC1-D9489B46DD8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917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1CDA1-4549-4D8A-9FD3-228D1F635EA0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C9CF5-4AAC-4948-AC30-3B3D637C43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1CDA1-4549-4D8A-9FD3-228D1F635EA0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C9CF5-4AAC-4948-AC30-3B3D637C43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1CDA1-4549-4D8A-9FD3-228D1F635EA0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C9CF5-4AAC-4948-AC30-3B3D637C43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1CDA1-4549-4D8A-9FD3-228D1F635EA0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C9CF5-4AAC-4948-AC30-3B3D637C43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1CDA1-4549-4D8A-9FD3-228D1F635EA0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C9CF5-4AAC-4948-AC30-3B3D637C43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1CDA1-4549-4D8A-9FD3-228D1F635EA0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C9CF5-4AAC-4948-AC30-3B3D637C43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1CDA1-4549-4D8A-9FD3-228D1F635EA0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C9CF5-4AAC-4948-AC30-3B3D637C43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1CDA1-4549-4D8A-9FD3-228D1F635EA0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C9CF5-4AAC-4948-AC30-3B3D637C43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1CDA1-4549-4D8A-9FD3-228D1F635EA0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C9CF5-4AAC-4948-AC30-3B3D637C43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1CDA1-4549-4D8A-9FD3-228D1F635EA0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C9CF5-4AAC-4948-AC30-3B3D637C43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1CDA1-4549-4D8A-9FD3-228D1F635EA0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C9CF5-4AAC-4948-AC30-3B3D637C43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31CDA1-4549-4D8A-9FD3-228D1F635EA0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C9CF5-4AAC-4948-AC30-3B3D637C432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9DA72B7-97F3-4BD4-A8D3-A6990571E4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2007"/>
            <a:ext cx="9144000" cy="695739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2643182"/>
            <a:ext cx="7600976" cy="2428892"/>
          </a:xfrm>
        </p:spPr>
        <p:txBody>
          <a:bodyPr>
            <a:normAutofit fontScale="90000"/>
          </a:bodyPr>
          <a:lstStyle/>
          <a:p>
            <a:r>
              <a:rPr lang="ru-RU" dirty="0"/>
              <a:t>Состояние работы по профилактике детского и семейного неблагополучия в городе Калуга </a:t>
            </a:r>
            <a:br>
              <a:rPr lang="ru-RU" dirty="0"/>
            </a:br>
            <a:r>
              <a:rPr lang="ru-RU" dirty="0"/>
              <a:t>( </a:t>
            </a:r>
            <a:r>
              <a:rPr lang="ru-RU" sz="3100" dirty="0"/>
              <a:t>в 1 квартале 2024 года</a:t>
            </a:r>
            <a:r>
              <a:rPr lang="ru-RU" dirty="0"/>
              <a:t>)</a:t>
            </a:r>
          </a:p>
        </p:txBody>
      </p:sp>
      <p:pic>
        <p:nvPicPr>
          <p:cNvPr id="4" name="Picture 2" descr="https://regnum.ru/uploads/pictures/news/2017/04/24/regnum_picture_1493036460232196_norm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16" y="500042"/>
            <a:ext cx="2266584" cy="1874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0" y="142852"/>
            <a:ext cx="9144000" cy="1588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3316" name="Picture 4" descr="https://www.kp40.ru/image/uploads/images/00001/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643579"/>
            <a:ext cx="9144000" cy="12144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986985C-3B28-4AFA-B324-11C8A8579E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036"/>
            <a:ext cx="9144000" cy="6957391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0" y="6715148"/>
            <a:ext cx="9144000" cy="1588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42844" y="142852"/>
            <a:ext cx="9144000" cy="1588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7EE12373-F068-296C-486B-2E72C41381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1334417"/>
              </p:ext>
            </p:extLst>
          </p:nvPr>
        </p:nvGraphicFramePr>
        <p:xfrm>
          <a:off x="430077" y="2046354"/>
          <a:ext cx="8218487" cy="4054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4DEAB944-1DA9-4332-8D70-6D33581A4EB4}"/>
              </a:ext>
            </a:extLst>
          </p:cNvPr>
          <p:cNvSpPr txBox="1"/>
          <p:nvPr/>
        </p:nvSpPr>
        <p:spPr>
          <a:xfrm>
            <a:off x="2000232" y="731837"/>
            <a:ext cx="5380080" cy="1339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Bef>
                <a:spcPts val="2250"/>
              </a:spcBef>
              <a:spcAft>
                <a:spcPts val="2250"/>
              </a:spcAft>
            </a:pPr>
            <a:r>
              <a:rPr lang="ru-RU" sz="24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Выявление, учет и устройство детей-сирот и детей, оставшихся без попечения родителей</a:t>
            </a:r>
            <a:endParaRPr lang="ru-RU" sz="24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Picture 4" descr="https://www.kp40.ru/image/uploads/images/00001/9.jpg">
            <a:extLst>
              <a:ext uri="{FF2B5EF4-FFF2-40B4-BE49-F238E27FC236}">
                <a16:creationId xmlns:a16="http://schemas.microsoft.com/office/drawing/2014/main" id="{D9114218-16AD-40E7-9F43-9FD8FABFF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32679" y="5723933"/>
            <a:ext cx="9144000" cy="12144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15981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986985C-3B28-4AFA-B324-11C8A8579E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036"/>
            <a:ext cx="9144000" cy="6957391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0" y="6715148"/>
            <a:ext cx="9144000" cy="1588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42844" y="142852"/>
            <a:ext cx="9144000" cy="1588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29624B-5D46-4A26-9CA5-6DD4B9E13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2037876"/>
            <a:ext cx="8141490" cy="36627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Проведено плановых и внеплановых проверок – 248</a:t>
            </a:r>
          </a:p>
          <a:p>
            <a:pPr marL="0" indent="0">
              <a:buNone/>
            </a:pPr>
            <a:r>
              <a:rPr lang="ru-RU" dirty="0"/>
              <a:t>Ключевые вопросы: организация воспитания и образовательного процесса, лечения и оздоровления детей, сохранение имущественных  и жилищных прав, контроль по алиментным обязательствам.</a:t>
            </a:r>
          </a:p>
        </p:txBody>
      </p:sp>
      <p:pic>
        <p:nvPicPr>
          <p:cNvPr id="10" name="Picture 4" descr="https://www.kp40.ru/image/uploads/images/00001/9.jpg">
            <a:extLst>
              <a:ext uri="{FF2B5EF4-FFF2-40B4-BE49-F238E27FC236}">
                <a16:creationId xmlns:a16="http://schemas.microsoft.com/office/drawing/2014/main" id="{F8B4E114-FB7D-418F-9CC3-47ADE0D8CE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643578"/>
            <a:ext cx="9144000" cy="1214422"/>
          </a:xfrm>
          <a:prstGeom prst="rect">
            <a:avLst/>
          </a:pr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DEAB944-1DA9-4332-8D70-6D33581A4EB4}"/>
              </a:ext>
            </a:extLst>
          </p:cNvPr>
          <p:cNvSpPr txBox="1"/>
          <p:nvPr/>
        </p:nvSpPr>
        <p:spPr>
          <a:xfrm>
            <a:off x="1907704" y="306328"/>
            <a:ext cx="6326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надзора за условиями содержания, воспитания и образования детей, находящихся на воспитании в семьях</a:t>
            </a:r>
          </a:p>
        </p:txBody>
      </p:sp>
    </p:spTree>
    <p:extLst>
      <p:ext uri="{BB962C8B-B14F-4D97-AF65-F5344CB8AC3E}">
        <p14:creationId xmlns:p14="http://schemas.microsoft.com/office/powerpoint/2010/main" val="3798749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986985C-3B28-4AFA-B324-11C8A8579E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2007"/>
            <a:ext cx="9144000" cy="6957391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0" y="6715148"/>
            <a:ext cx="9144000" cy="1588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42844" y="142852"/>
            <a:ext cx="9144000" cy="1588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4863FD-E9DF-1316-FA8B-3FB0FA78E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1990429"/>
            <a:ext cx="8003232" cy="3885254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Информация о постановке на учет, изменениях в семейном законодательстве представлена на сайте городской управы в разделе «Отдел по охране прав несовершеннолетних, недееспособных и патронажу города Калуги».</a:t>
            </a:r>
          </a:p>
          <a:p>
            <a:r>
              <a:rPr lang="ru-RU" dirty="0"/>
              <a:t>Подготовка граждан, выразивших желание принять детей в семью, проходит в ГБУ КО «Содействие»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B9CBC4-B964-58D6-8889-F5446259DEF3}"/>
              </a:ext>
            </a:extLst>
          </p:cNvPr>
          <p:cNvSpPr txBox="1"/>
          <p:nvPr/>
        </p:nvSpPr>
        <p:spPr>
          <a:xfrm>
            <a:off x="2355272" y="497324"/>
            <a:ext cx="5817128" cy="1339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2250"/>
              </a:spcBef>
              <a:spcAft>
                <a:spcPts val="2250"/>
              </a:spcAft>
            </a:pPr>
            <a:r>
              <a:rPr lang="ru-RU" sz="24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Ведение учета граждан РФ, выразивших желание принять детей в семью</a:t>
            </a:r>
            <a:endParaRPr lang="ru-RU" sz="24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9CDB52-FB35-423E-9265-6F2336E1F5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392"/>
            <a:ext cx="9144000" cy="6957391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0" y="6715148"/>
            <a:ext cx="9144000" cy="1588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0" y="142852"/>
            <a:ext cx="9144000" cy="1588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07CAB2-0F29-2E59-DF2A-EB2864FC5A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l">
              <a:buNone/>
            </a:pPr>
            <a:r>
              <a:rPr lang="ru-RU" sz="2800" b="0" i="0" dirty="0">
                <a:solidFill>
                  <a:srgbClr val="000000"/>
                </a:solidFill>
                <a:effectLst/>
                <a:latin typeface="Museo Sans Cyrl"/>
              </a:rPr>
              <a:t>Вознаграждение приемным родителям (родителю) устанавливается в следующих размерах: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0" i="0" dirty="0">
                <a:solidFill>
                  <a:srgbClr val="000000"/>
                </a:solidFill>
                <a:effectLst/>
                <a:latin typeface="Museo Sans Cyrl"/>
              </a:rPr>
              <a:t>за воспитание приемного ребенка в возрасте от 0 до 3 лет – 15 979 рублей;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0" i="0" dirty="0">
                <a:solidFill>
                  <a:srgbClr val="000000"/>
                </a:solidFill>
                <a:effectLst/>
                <a:latin typeface="Museo Sans Cyrl"/>
              </a:rPr>
              <a:t>за воспитание приемного ребенка в возрасте от 3 до 18 лет – 15 365 рублей;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0" i="0" dirty="0">
                <a:solidFill>
                  <a:srgbClr val="000000"/>
                </a:solidFill>
                <a:effectLst/>
                <a:latin typeface="Museo Sans Cyrl"/>
              </a:rPr>
              <a:t>за воспитание приемного ребенка-инвалида в возрасте от 0 до 3 лет – 29 290 рублей,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0" i="0" dirty="0">
                <a:solidFill>
                  <a:srgbClr val="000000"/>
                </a:solidFill>
                <a:effectLst/>
                <a:latin typeface="Museo Sans Cyrl"/>
              </a:rPr>
              <a:t> в возрасте от 3 до 18 лет – 26 625 рублей.</a:t>
            </a:r>
          </a:p>
          <a:p>
            <a:pPr marL="0" indent="0" algn="l">
              <a:buNone/>
            </a:pPr>
            <a:r>
              <a:rPr lang="ru-RU" sz="2800" dirty="0">
                <a:solidFill>
                  <a:srgbClr val="000000"/>
                </a:solidFill>
                <a:latin typeface="Museo Sans Cyrl"/>
              </a:rPr>
              <a:t>Денежные средства на содержание детей-сирот  - 14 516 рублей.</a:t>
            </a:r>
            <a:endParaRPr lang="ru-RU" sz="2800" b="0" i="0" dirty="0">
              <a:solidFill>
                <a:srgbClr val="000000"/>
              </a:solidFill>
              <a:effectLst/>
              <a:latin typeface="Museo Sans Cyrl"/>
            </a:endParaRPr>
          </a:p>
          <a:p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1FB42FA-9A13-7E64-7CFA-15EBADD6C3E2}"/>
              </a:ext>
            </a:extLst>
          </p:cNvPr>
          <p:cNvSpPr txBox="1"/>
          <p:nvPr/>
        </p:nvSpPr>
        <p:spPr>
          <a:xfrm>
            <a:off x="2267744" y="731837"/>
            <a:ext cx="554461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Меры социальной поддержки детей-сирот</a:t>
            </a:r>
            <a:endParaRPr lang="ru-RU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91F6533-DA7F-4255-B074-F2CA3777A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725" y="-164618"/>
            <a:ext cx="9229725" cy="7022617"/>
          </a:xfrm>
          <a:prstGeom prst="rect">
            <a:avLst/>
          </a:prstGeom>
        </p:spPr>
      </p:pic>
      <p:cxnSp>
        <p:nvCxnSpPr>
          <p:cNvPr id="54" name="Прямая соединительная линия 53"/>
          <p:cNvCxnSpPr/>
          <p:nvPr/>
        </p:nvCxnSpPr>
        <p:spPr>
          <a:xfrm>
            <a:off x="0" y="95250"/>
            <a:ext cx="9229725" cy="0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0" y="6572272"/>
            <a:ext cx="9144000" cy="1588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2113AB33-5813-7033-FC77-EA1A3A8806D4}"/>
              </a:ext>
            </a:extLst>
          </p:cNvPr>
          <p:cNvSpPr txBox="1"/>
          <p:nvPr/>
        </p:nvSpPr>
        <p:spPr>
          <a:xfrm>
            <a:off x="2267744" y="731837"/>
            <a:ext cx="554461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работы по профилактике социального сиротства и семейного неблагополучия</a:t>
            </a:r>
            <a:endParaRPr lang="ru-RU" sz="2800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00EBBB53-17E6-C925-1BA5-56A4F88139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836673"/>
            <a:ext cx="4975410" cy="3419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EF645DC-97AB-82D7-95C2-DB5B8B31B32A}"/>
              </a:ext>
            </a:extLst>
          </p:cNvPr>
          <p:cNvSpPr txBox="1"/>
          <p:nvPr/>
        </p:nvSpPr>
        <p:spPr>
          <a:xfrm>
            <a:off x="539552" y="2850130"/>
            <a:ext cx="302433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/>
              <a:t>Приоритетная задача: сохранение кровной семьи</a:t>
            </a:r>
          </a:p>
        </p:txBody>
      </p:sp>
    </p:spTree>
    <p:extLst>
      <p:ext uri="{BB962C8B-B14F-4D97-AF65-F5344CB8AC3E}">
        <p14:creationId xmlns:p14="http://schemas.microsoft.com/office/powerpoint/2010/main" val="372109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35729C3-C63F-459F-B8ED-7C8BB3BA1A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392"/>
            <a:ext cx="9144000" cy="695739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23728" y="284140"/>
            <a:ext cx="63367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судебных заседаниях по защите прав и интересов несовершеннолетних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6715148"/>
            <a:ext cx="9144000" cy="1588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0" y="142852"/>
            <a:ext cx="9144000" cy="1588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42538D8-FC27-5E96-5BF6-DA1FFFA9CD67}"/>
              </a:ext>
            </a:extLst>
          </p:cNvPr>
          <p:cNvSpPr txBox="1"/>
          <p:nvPr/>
        </p:nvSpPr>
        <p:spPr>
          <a:xfrm>
            <a:off x="1187624" y="2348880"/>
            <a:ext cx="705678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Участие в 496 судебных заседаниях</a:t>
            </a:r>
          </a:p>
          <a:p>
            <a:endParaRPr lang="ru-RU"/>
          </a:p>
          <a:p>
            <a:r>
              <a:rPr lang="ru-RU"/>
              <a:t> </a:t>
            </a:r>
            <a:r>
              <a:rPr lang="ru-RU" dirty="0"/>
              <a:t>Подготовлено 56 заключений: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20 - об определении места жительства детей;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19 – о лишении / ограничении в родительских правах;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1 - о признании факта отсутствия родительского попечения;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14 – о порядке общения с отдельно проживающим родителем;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2 - об общении с ребенком бабушек и дедушек и других родственников.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6F4AE55-319F-4872-9E8C-EB5F86AFED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" y="-675456"/>
            <a:ext cx="9144000" cy="6957391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0" y="95250"/>
            <a:ext cx="9229725" cy="0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0" y="6715148"/>
            <a:ext cx="9144000" cy="1588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547664" y="289892"/>
            <a:ext cx="692671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документами, обращениями граждан	</a:t>
            </a:r>
          </a:p>
          <a:p>
            <a:endParaRPr lang="ru-RU" sz="2000" dirty="0">
              <a:solidFill>
                <a:schemeClr val="accent3">
                  <a:lumMod val="75000"/>
                </a:schemeClr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14282" y="1785926"/>
            <a:ext cx="8584589" cy="0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1" name="Picture 4" descr="https://www.kp40.ru/image/uploads/images/00001/9.jpg">
            <a:extLst>
              <a:ext uri="{FF2B5EF4-FFF2-40B4-BE49-F238E27FC236}">
                <a16:creationId xmlns:a16="http://schemas.microsoft.com/office/drawing/2014/main" id="{F13906F6-FE78-490C-BAAB-2B15A72241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008282"/>
            <a:ext cx="9144000" cy="836707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1EFEFDC-2913-8160-10F0-F6B172E324E1}"/>
              </a:ext>
            </a:extLst>
          </p:cNvPr>
          <p:cNvSpPr txBox="1"/>
          <p:nvPr/>
        </p:nvSpPr>
        <p:spPr>
          <a:xfrm>
            <a:off x="1541736" y="2037964"/>
            <a:ext cx="626469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790 обращений граждан</a:t>
            </a:r>
          </a:p>
          <a:p>
            <a:r>
              <a:rPr lang="ru-RU" dirty="0"/>
              <a:t>1691 обращение от юридических лиц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Подготовлено:</a:t>
            </a:r>
          </a:p>
          <a:p>
            <a:r>
              <a:rPr lang="ru-RU" dirty="0"/>
              <a:t>380 Постановлений, Распоряжений и Соглашений</a:t>
            </a:r>
          </a:p>
          <a:p>
            <a:r>
              <a:rPr lang="ru-RU" dirty="0"/>
              <a:t>1491 ответ заявителям</a:t>
            </a:r>
          </a:p>
          <a:p>
            <a:pPr algn="ctr"/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 информацией об отделе </a:t>
            </a:r>
            <a:endParaRPr lang="ru-RU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 охране прав несовершеннолетних, недееспособных и патронажу города Калуги можно ознакомиться на сайте </a:t>
            </a:r>
            <a:endParaRPr lang="ru-RU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Городской Управы города Калуги </a:t>
            </a:r>
            <a:endParaRPr lang="ru-RU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EF47B01C-098C-4B5F-952C-A8DB6C1C6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" t="-3" r="-3" b="-3"/>
          <a:stretch>
            <a:fillRect/>
          </a:stretch>
        </p:blipFill>
        <p:spPr bwMode="auto">
          <a:xfrm>
            <a:off x="7416911" y="3995014"/>
            <a:ext cx="1384930" cy="138493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38506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A6B651F-1175-4CC2-88F6-B2B3BD610F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6626" name="AutoShape 2" descr="https://top-fon.com/uploads/posts/2023-01/1674652621_top-fon-com-p-deloproizvodstvo-fon-dlya-prezentatsii-20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28" name="AutoShape 4" descr="https://top-fon.com/uploads/posts/2023-01/1674652621_top-fon-com-p-deloproizvodstvo-fon-dlya-prezentatsii-20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30" name="AutoShape 6" descr="https://top-fon.com/uploads/posts/2023-01/1674652621_top-fon-com-p-deloproizvodstvo-fon-dlya-prezentatsii-20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142976" y="2000240"/>
            <a:ext cx="53578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rgbClr val="00B0F0"/>
                </a:solidFill>
              </a:rPr>
              <a:t>Спасибо за внимание!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0011DFB-A64D-449B-8EDC-C9654793CC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1930"/>
            <a:ext cx="9144000" cy="532859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1073</TotalTime>
  <Words>366</Words>
  <Application>Microsoft Office PowerPoint</Application>
  <PresentationFormat>Экран (4:3)</PresentationFormat>
  <Paragraphs>41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Museo Sans Cyrl</vt:lpstr>
      <vt:lpstr>Times New Roman</vt:lpstr>
      <vt:lpstr>Тема Office</vt:lpstr>
      <vt:lpstr>Состояние работы по профилактике детского и семейного неблагополучия в городе Калуга  ( в 1 квартале 2024 года)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Отдел по Охране Прав Несовершеннолетних Недееспособных и Патронажу Города Калуги</dc:title>
  <dc:creator>User</dc:creator>
  <cp:lastModifiedBy>Маймусов Владимир Владиславович</cp:lastModifiedBy>
  <cp:revision>78</cp:revision>
  <dcterms:created xsi:type="dcterms:W3CDTF">2024-02-12T07:44:58Z</dcterms:created>
  <dcterms:modified xsi:type="dcterms:W3CDTF">2024-04-08T10:36:02Z</dcterms:modified>
</cp:coreProperties>
</file>