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4" r:id="rId4"/>
    <p:sldId id="263" r:id="rId5"/>
    <p:sldId id="272" r:id="rId6"/>
    <p:sldId id="265" r:id="rId7"/>
    <p:sldId id="266" r:id="rId8"/>
    <p:sldId id="268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 showGuides="1"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7.0611929225342415E-2"/>
          <c:y val="2.522987895830317E-2"/>
          <c:w val="0.92621348981934237"/>
          <c:h val="0.8198115523169546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Лист1!$B$2</c:f>
              <c:strCache>
                <c:ptCount val="1"/>
                <c:pt idx="0">
                  <c:v>КОЛИЧЕСТВО СУДЕБНЫХ РЕШЕНИЙ 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dLbls>
            <c:dLbl>
              <c:idx val="0"/>
              <c:layout>
                <c:manualLayout>
                  <c:x val="-3.1745809553139076E-3"/>
                  <c:y val="-0.10335844970789435"/>
                </c:manualLayout>
              </c:layout>
              <c:showVal val="1"/>
            </c:dLbl>
            <c:dLbl>
              <c:idx val="1"/>
              <c:layout>
                <c:manualLayout>
                  <c:x val="1.030588599985962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345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800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Лист1!$A$3:$A$4</c:f>
              <c:strCache>
                <c:ptCount val="2"/>
                <c:pt idx="0">
                  <c:v>2003-2009</c:v>
                </c:pt>
                <c:pt idx="1">
                  <c:v>2009-2014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54</c:v>
                </c:pt>
                <c:pt idx="1">
                  <c:v>350</c:v>
                </c:pt>
              </c:numCache>
            </c:numRef>
          </c:val>
        </c:ser>
        <c:shape val="cylinder"/>
        <c:axId val="100649600"/>
        <c:axId val="100648064"/>
        <c:axId val="0"/>
      </c:bar3DChart>
      <c:valAx>
        <c:axId val="100648064"/>
        <c:scaling>
          <c:orientation val="minMax"/>
        </c:scaling>
        <c:axPos val="l"/>
        <c:majorGridlines/>
        <c:numFmt formatCode="General" sourceLinked="1"/>
        <c:tickLblPos val="nextTo"/>
        <c:crossAx val="100649600"/>
        <c:crosses val="autoZero"/>
        <c:crossBetween val="between"/>
      </c:valAx>
      <c:catAx>
        <c:axId val="100649600"/>
        <c:scaling>
          <c:orientation val="minMax"/>
        </c:scaling>
        <c:axPos val="b"/>
        <c:tickLblPos val="nextTo"/>
        <c:crossAx val="100648064"/>
        <c:crosses val="autoZero"/>
        <c:auto val="1"/>
        <c:lblAlgn val="ctr"/>
        <c:lblOffset val="100"/>
      </c:catAx>
      <c:spPr>
        <a:solidFill>
          <a:schemeClr val="accent6">
            <a:lumMod val="20000"/>
            <a:lumOff val="80000"/>
          </a:schemeClr>
        </a:solidFill>
      </c:spPr>
    </c:plotArea>
    <c:plotVisOnly val="1"/>
  </c:chart>
  <c:spPr>
    <a:solidFill>
      <a:schemeClr val="bg1">
        <a:alpha val="47000"/>
      </a:schemeClr>
    </a:solidFill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 baseline="0">
              <a:solidFill>
                <a:schemeClr val="accent6">
                  <a:lumMod val="50000"/>
                </a:schemeClr>
              </a:solidFill>
            </a:defRPr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млн.руб</c:v>
                </c:pt>
              </c:strCache>
            </c:strRef>
          </c:tx>
          <c:spPr>
            <a:gradFill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 scaled="0"/>
            </a:gradFill>
          </c:spPr>
          <c:dLbls>
            <c:txPr>
              <a:bodyPr/>
              <a:lstStyle/>
              <a:p>
                <a:pPr>
                  <a:defRPr sz="1690" b="1" i="0" baseline="0">
                    <a:solidFill>
                      <a:schemeClr val="accent3">
                        <a:lumMod val="50000"/>
                      </a:schemeClr>
                    </a:solidFill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50</c:v>
                </c:pt>
                <c:pt idx="1">
                  <c:v>154</c:v>
                </c:pt>
                <c:pt idx="2">
                  <c:v>157</c:v>
                </c:pt>
                <c:pt idx="3">
                  <c:v>222</c:v>
                </c:pt>
                <c:pt idx="4">
                  <c:v>220</c:v>
                </c:pt>
                <c:pt idx="5">
                  <c:v>250</c:v>
                </c:pt>
                <c:pt idx="6">
                  <c:v>260</c:v>
                </c:pt>
              </c:numCache>
            </c:numRef>
          </c:val>
        </c:ser>
        <c:gapWidth val="81"/>
        <c:axId val="153655936"/>
        <c:axId val="153661824"/>
      </c:barChart>
      <c:catAx>
        <c:axId val="153655936"/>
        <c:scaling>
          <c:orientation val="minMax"/>
        </c:scaling>
        <c:axPos val="b"/>
        <c:numFmt formatCode="General" sourceLinked="1"/>
        <c:tickLblPos val="nextTo"/>
        <c:spPr>
          <a:ln>
            <a:solidFill>
              <a:schemeClr val="accent1">
                <a:shade val="50000"/>
              </a:schemeClr>
            </a:solidFill>
          </a:ln>
        </c:spPr>
        <c:txPr>
          <a:bodyPr anchor="b" anchorCtr="0"/>
          <a:lstStyle/>
          <a:p>
            <a:pPr>
              <a:defRPr sz="1500" b="1" i="0" baseline="0">
                <a:solidFill>
                  <a:schemeClr val="accent6">
                    <a:lumMod val="50000"/>
                  </a:schemeClr>
                </a:solidFill>
              </a:defRPr>
            </a:pPr>
            <a:endParaRPr lang="ru-RU"/>
          </a:p>
        </c:txPr>
        <c:crossAx val="153661824"/>
        <c:crosses val="autoZero"/>
        <c:auto val="1"/>
        <c:lblAlgn val="ctr"/>
        <c:lblOffset val="100"/>
      </c:catAx>
      <c:valAx>
        <c:axId val="15366182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500" b="1" i="0" baseline="0">
                <a:solidFill>
                  <a:schemeClr val="accent6">
                    <a:lumMod val="50000"/>
                  </a:schemeClr>
                </a:solidFill>
              </a:defRPr>
            </a:pPr>
            <a:endParaRPr lang="ru-RU"/>
          </a:p>
        </c:txPr>
        <c:crossAx val="15365593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D33C7-7A17-4BFD-9363-BF64CC6FBEC9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2643174" y="0"/>
            <a:ext cx="6500826" cy="6858000"/>
          </a:xfrm>
          <a:custGeom>
            <a:avLst/>
            <a:gdLst>
              <a:gd name="connsiteX0" fmla="*/ 0 w 6500826"/>
              <a:gd name="connsiteY0" fmla="*/ 0 h 6858000"/>
              <a:gd name="connsiteX1" fmla="*/ 6500826 w 6500826"/>
              <a:gd name="connsiteY1" fmla="*/ 0 h 6858000"/>
              <a:gd name="connsiteX2" fmla="*/ 6500826 w 6500826"/>
              <a:gd name="connsiteY2" fmla="*/ 6858000 h 6858000"/>
              <a:gd name="connsiteX3" fmla="*/ 0 w 6500826"/>
              <a:gd name="connsiteY3" fmla="*/ 6858000 h 6858000"/>
              <a:gd name="connsiteX4" fmla="*/ 0 w 650082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26" h="6858000">
                <a:moveTo>
                  <a:pt x="0" y="0"/>
                </a:moveTo>
                <a:lnTo>
                  <a:pt x="6500826" y="0"/>
                </a:lnTo>
                <a:lnTo>
                  <a:pt x="650082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488" y="2321711"/>
            <a:ext cx="5857916" cy="221457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КАПИТАЛЬНЫЙ РЕМОНТ  МНОГОКВАРТИРНЫХ ДОМОВ </a:t>
            </a:r>
            <a:br>
              <a:rPr lang="ru-RU" sz="2400" b="1" dirty="0" smtClean="0"/>
            </a:br>
            <a:r>
              <a:rPr lang="ru-RU" sz="2400" b="1" dirty="0" smtClean="0"/>
              <a:t>В РАМКАХ ИСПОЛНЕНИЯ РЕШЕНИЙ СУДА </a:t>
            </a:r>
            <a:endParaRPr lang="ru-RU" sz="2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00364" y="5643578"/>
            <a:ext cx="5114948" cy="78581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Декабрь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2024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Рисунок 3" descr="новы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1612"/>
            <a:ext cx="2643174" cy="5286388"/>
          </a:xfrm>
          <a:prstGeom prst="rect">
            <a:avLst/>
          </a:prstGeom>
        </p:spPr>
      </p:pic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28728" cy="15716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УПРАВЛЕНИЕ ЖИЛИЩНО-КОММУНАЛЬНОГО ХОЗЯЙСТВА ГОРОДА КАЛУГИ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71454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714356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500042"/>
            <a:ext cx="7429552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3429000"/>
            <a:ext cx="371477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571480"/>
            <a:ext cx="521497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 descr="суворова 48 крыш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226" y="1142984"/>
            <a:ext cx="4239526" cy="5143536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642910" y="500042"/>
            <a:ext cx="421484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Суворова 48,  </a:t>
            </a:r>
            <a:r>
              <a:rPr lang="ru-RU" b="1" u="sng" dirty="0" smtClean="0">
                <a:solidFill>
                  <a:schemeClr val="tx1"/>
                </a:solidFill>
              </a:rPr>
              <a:t>капитальный ремонт </a:t>
            </a:r>
            <a:r>
              <a:rPr lang="ru-RU" b="1" u="sng" dirty="0" smtClean="0">
                <a:solidFill>
                  <a:schemeClr val="tx1"/>
                </a:solidFill>
              </a:rPr>
              <a:t>крыши </a:t>
            </a:r>
            <a:endParaRPr lang="ru-RU" b="1" u="sng" dirty="0">
              <a:solidFill>
                <a:schemeClr val="tx1"/>
              </a:solidFill>
            </a:endParaRPr>
          </a:p>
        </p:txBody>
      </p:sp>
      <p:pic>
        <p:nvPicPr>
          <p:cNvPr id="25" name="Рисунок 24" descr="моторная 48 крыш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1142984"/>
            <a:ext cx="3786246" cy="5143536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5000628" y="571480"/>
            <a:ext cx="3571900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Моторная 48, </a:t>
            </a:r>
            <a:r>
              <a:rPr lang="ru-RU" b="1" u="sng" dirty="0" smtClean="0">
                <a:solidFill>
                  <a:schemeClr val="tx1"/>
                </a:solidFill>
              </a:rPr>
              <a:t>капитальный ремонт  крыши </a:t>
            </a:r>
            <a:endParaRPr lang="ru-RU" b="1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71454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714356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500042"/>
            <a:ext cx="7429552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3429000"/>
            <a:ext cx="371477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571480"/>
            <a:ext cx="521497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новы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571480"/>
            <a:ext cx="3286148" cy="578647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214810" y="1643050"/>
            <a:ext cx="4500594" cy="2357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СПАСИБО ЗА ВНИМАНИЕ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86314" y="5000636"/>
            <a:ext cx="3429024" cy="1357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Докладывал начальник Управления жилищно-коммунального хозяйства  города Калуги   М.И. Вишняков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715008" y="357166"/>
            <a:ext cx="3009920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УПРАВЛЕНИЕ ЖИЛИЩНО-КОММУНАЛЬНОГО ХОЗЯЙСТВА ГОРОДА КАЛУГИ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642910" y="928670"/>
          <a:ext cx="4929222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928662" y="142853"/>
            <a:ext cx="6643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u="sng" dirty="0" smtClean="0"/>
              <a:t>Количество судебных решений  </a:t>
            </a:r>
            <a:r>
              <a:rPr lang="ru-RU" b="1" u="sng" dirty="0" smtClean="0">
                <a:solidFill>
                  <a:schemeClr val="accent3">
                    <a:lumMod val="50000"/>
                  </a:schemeClr>
                </a:solidFill>
              </a:rPr>
              <a:t>2003-2014 ГОДЫ </a:t>
            </a:r>
          </a:p>
          <a:p>
            <a:endParaRPr lang="ru-RU" dirty="0" smtClean="0"/>
          </a:p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-1285916" y="2143116"/>
            <a:ext cx="12859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2003-2009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714480" y="3643314"/>
            <a:ext cx="5214974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Причины вынесения судебных решений </a:t>
            </a:r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86182" y="4143380"/>
            <a:ext cx="5000660" cy="2357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Ветхость жилищного фонда</a:t>
            </a:r>
          </a:p>
          <a:p>
            <a:pPr marL="342900" indent="-342900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42900" indent="-342900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Отсутствие практики систематического</a:t>
            </a:r>
          </a:p>
          <a:p>
            <a:pPr marL="342900" indent="-342900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проведения  капитального ремонта </a:t>
            </a:r>
          </a:p>
          <a:p>
            <a:pPr marL="342900" indent="-342900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управляющими организациями</a:t>
            </a:r>
          </a:p>
          <a:p>
            <a:pPr marL="342900" indent="-342900">
              <a:buFont typeface="+mj-lt"/>
              <a:buAutoNum type="arabicPeriod"/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 Ограниченность средств местного бюджета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 descr="ДЛЯ ПРЕЗЕНТАЦИ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4357694"/>
            <a:ext cx="2452678" cy="1928806"/>
          </a:xfrm>
          <a:prstGeom prst="rect">
            <a:avLst/>
          </a:prstGeom>
          <a:solidFill>
            <a:srgbClr val="F79646">
              <a:lumMod val="20000"/>
              <a:lumOff val="80000"/>
            </a:srgbClr>
          </a:solidFill>
        </p:spPr>
      </p:pic>
      <p:pic>
        <p:nvPicPr>
          <p:cNvPr id="18" name="Рисунок 17" descr="99a6cbcea7c956c070f944326c362c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5008" y="1071546"/>
            <a:ext cx="2928958" cy="214314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28596" y="3107529"/>
            <a:ext cx="5715040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Каждое судебное решение содержит от 5 до 8 различных видов работ на каждом многоквартирном доме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-214338"/>
            <a:ext cx="9144000" cy="7072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3286124"/>
            <a:ext cx="8429683" cy="278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</a:rPr>
              <a:t>  Городской Думой города Калуги  принято решение  № 262 от 24.11.2021 года «Об утверждении Порядка формирования и финансирования расходов по   исполнению судебных актов о проведении капитального ремонта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</a:rPr>
              <a:t>Общего имущества многоквартирных домов за счет средств бюджета муниципального образования «Город Калуга»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</a:rPr>
              <a:t>Для исполнения всех решений суда  городскому бюджету потребуется  сумма в размере более </a:t>
            </a: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7 млрд. рублей </a:t>
            </a:r>
            <a:r>
              <a:rPr lang="ru-RU" u="sng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</a:rPr>
              <a:t>С учетом 2024 года  на данные виды работ  всего израсходовано - </a:t>
            </a: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1,9 млрд.рублей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исполнено :  </a:t>
            </a:r>
            <a:r>
              <a:rPr lang="ru-RU" dirty="0" smtClean="0">
                <a:solidFill>
                  <a:schemeClr val="tx1"/>
                </a:solidFill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</a:rPr>
              <a:t>  полностью    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b="1" u="sng" dirty="0" smtClean="0">
                <a:solidFill>
                  <a:schemeClr val="accent6">
                    <a:lumMod val="50000"/>
                  </a:schemeClr>
                </a:solidFill>
              </a:rPr>
              <a:t>90   </a:t>
            </a:r>
            <a:r>
              <a:rPr lang="ru-RU" dirty="0" smtClean="0">
                <a:solidFill>
                  <a:schemeClr val="tx1"/>
                </a:solidFill>
              </a:rPr>
              <a:t>решений суда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</a:rPr>
              <a:t>                              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</a:rPr>
              <a:t>  частично    </a:t>
            </a: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2000" b="1" u="sng" dirty="0" smtClean="0">
                <a:solidFill>
                  <a:schemeClr val="accent6">
                    <a:lumMod val="50000"/>
                  </a:schemeClr>
                </a:solidFill>
              </a:rPr>
              <a:t>257</a:t>
            </a: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       </a:t>
            </a:r>
            <a:r>
              <a:rPr lang="ru-RU" dirty="0" smtClean="0">
                <a:solidFill>
                  <a:schemeClr val="tx1"/>
                </a:solidFill>
              </a:rPr>
              <a:t>решений суда </a:t>
            </a:r>
          </a:p>
          <a:p>
            <a:pPr>
              <a:lnSpc>
                <a:spcPct val="150000"/>
              </a:lnSpc>
            </a:pPr>
            <a:endParaRPr lang="ru-RU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ru-RU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</a:rPr>
              <a:t>  </a:t>
            </a:r>
          </a:p>
          <a:p>
            <a:pPr>
              <a:lnSpc>
                <a:spcPct val="150000"/>
              </a:lnSpc>
            </a:pPr>
            <a:endParaRPr lang="ru-RU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42976" y="500042"/>
            <a:ext cx="7000924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357290" y="428604"/>
            <a:ext cx="6429420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ИСПОЛНЕНИЕ  СУДЕБНЫХ РЕШЕНИЙ </a:t>
            </a:r>
            <a:endParaRPr lang="ru-RU" b="1" u="sng" dirty="0">
              <a:solidFill>
                <a:schemeClr val="tx1"/>
              </a:solidFill>
            </a:endParaRPr>
          </a:p>
        </p:txBody>
      </p:sp>
      <p:pic>
        <p:nvPicPr>
          <p:cNvPr id="12" name="Рисунок 11" descr="Skrinshot_18_01_2024_1209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50" y="4357694"/>
            <a:ext cx="2428892" cy="207170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-142908" y="-214338"/>
            <a:ext cx="9286908" cy="7072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142852"/>
            <a:ext cx="8429684" cy="6215106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143108" y="428604"/>
            <a:ext cx="4929222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" name="Диаграмма 19"/>
          <p:cNvGraphicFramePr/>
          <p:nvPr/>
        </p:nvGraphicFramePr>
        <p:xfrm>
          <a:off x="500034" y="785794"/>
          <a:ext cx="8072494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2428860" y="285728"/>
            <a:ext cx="4643470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143108" y="214290"/>
            <a:ext cx="5429288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Динамика выделения средств из городского бюджета на исполнение решений суда  2013-2024</a:t>
            </a:r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00034" y="5429264"/>
            <a:ext cx="7822461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      На  исполнение всех решений суда  потребуется финансирование  на сумму превышающую </a:t>
            </a: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7 млрд. рублей. </a:t>
            </a:r>
            <a:endParaRPr lang="ru-RU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85786" y="5643578"/>
            <a:ext cx="7786742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0034" y="4786322"/>
            <a:ext cx="7715304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     По состоянию на 1 декабря 2024 года  на выполнение работ по капитальному ремонту в рамках исполнения решений суда  израсходовано более  </a:t>
            </a: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1,9 млрд. рублей .</a:t>
            </a:r>
            <a:endParaRPr lang="ru-RU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142908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8662" y="142853"/>
            <a:ext cx="6643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57224" y="357166"/>
            <a:ext cx="7429552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Информация на 1 декабря 2024 года </a:t>
            </a:r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   В соответствии с Решением Городской Думы на 2024 год  выделено из городского бюджета </a:t>
            </a:r>
            <a:r>
              <a:rPr lang="ru-RU" sz="2000" b="1" u="sng" dirty="0" smtClean="0">
                <a:solidFill>
                  <a:schemeClr val="accent6">
                    <a:lumMod val="50000"/>
                  </a:schemeClr>
                </a:solidFill>
              </a:rPr>
              <a:t>260 млн. рублей </a:t>
            </a: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ru-RU" dirty="0" smtClean="0">
                <a:solidFill>
                  <a:schemeClr val="tx1"/>
                </a:solidFill>
              </a:rPr>
              <a:t>В план 2024 года  включены  </a:t>
            </a:r>
            <a:r>
              <a:rPr lang="ru-RU" sz="2000" b="1" u="sng" dirty="0" smtClean="0">
                <a:solidFill>
                  <a:schemeClr val="accent6">
                    <a:lumMod val="50000"/>
                  </a:schemeClr>
                </a:solidFill>
              </a:rPr>
              <a:t>41</a:t>
            </a:r>
            <a:r>
              <a:rPr lang="ru-RU" u="sng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дом,  по которым запланировано выполнение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 </a:t>
            </a: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56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видов работ , это: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     -крыши,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    -системы отопления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    -инженерные сети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     -фасады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     - </a:t>
            </a:r>
            <a:r>
              <a:rPr lang="ru-RU" dirty="0" err="1" smtClean="0">
                <a:solidFill>
                  <a:schemeClr val="tx1"/>
                </a:solidFill>
              </a:rPr>
              <a:t>отмостки</a:t>
            </a:r>
            <a:r>
              <a:rPr lang="ru-RU" dirty="0" smtClean="0">
                <a:solidFill>
                  <a:schemeClr val="tx1"/>
                </a:solidFill>
              </a:rPr>
              <a:t> и пр. 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9" name="Рисунок 18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786190"/>
            <a:ext cx="3214678" cy="221457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3857620" y="2500306"/>
            <a:ext cx="4786346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 1 декабря 2024 года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857620" y="2714620"/>
            <a:ext cx="4643470" cy="2928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полностью выполнены  : 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38</a:t>
            </a:r>
            <a:r>
              <a:rPr lang="ru-RU" dirty="0" smtClean="0">
                <a:solidFill>
                  <a:schemeClr val="tx1"/>
                </a:solidFill>
              </a:rPr>
              <a:t> видов работ, по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31</a:t>
            </a:r>
            <a:r>
              <a:rPr lang="ru-RU" dirty="0" smtClean="0">
                <a:solidFill>
                  <a:schemeClr val="tx1"/>
                </a:solidFill>
              </a:rPr>
              <a:t> дому  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По остальным домам ведется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приемка, в декабре все будет выполнено согласно плана 2024года.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857620" y="4500570"/>
            <a:ext cx="4643470" cy="1500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За  </a:t>
            </a:r>
            <a:r>
              <a:rPr lang="ru-RU" dirty="0" smtClean="0">
                <a:solidFill>
                  <a:schemeClr val="tx1"/>
                </a:solidFill>
              </a:rPr>
              <a:t>период с </a:t>
            </a: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2009 по 2024 </a:t>
            </a:r>
            <a:r>
              <a:rPr lang="ru-RU" dirty="0" smtClean="0">
                <a:solidFill>
                  <a:schemeClr val="tx1"/>
                </a:solidFill>
              </a:rPr>
              <a:t>год в полном объеме исполнено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92 </a:t>
            </a:r>
            <a:r>
              <a:rPr lang="ru-RU" dirty="0" smtClean="0">
                <a:solidFill>
                  <a:schemeClr val="tx1"/>
                </a:solidFill>
              </a:rPr>
              <a:t>судебных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решения,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275 </a:t>
            </a:r>
            <a:r>
              <a:rPr lang="ru-RU" dirty="0" smtClean="0">
                <a:solidFill>
                  <a:schemeClr val="tx1"/>
                </a:solidFill>
              </a:rPr>
              <a:t>судебных решений исполнено частично.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142908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8662" y="142853"/>
            <a:ext cx="6643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2000" b="1" u="sng" dirty="0" smtClean="0">
                <a:cs typeface="Times New Roman" pitchFamily="18" charset="0"/>
              </a:rPr>
              <a:t>Контроль качества выполнения работ </a:t>
            </a:r>
            <a:endParaRPr lang="ru-RU" sz="2000" b="1" u="sng" dirty="0"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57224" y="357166"/>
            <a:ext cx="7429552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2500306"/>
            <a:ext cx="371477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92943" y="1071546"/>
            <a:ext cx="7358114" cy="1643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</a:rPr>
              <a:t>      Для осуществлении контроля за качеством  выполнения работ  между Управлением ЖКХ города Калуги  и  Муниципальным Казенным Учреждением  «УКС города Калуги» заключено соглашение об осуществлении строительного контроля .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 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2" name="Рисунок 21" descr="163178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2928934"/>
            <a:ext cx="3786214" cy="3357586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4714876" y="2714620"/>
            <a:ext cx="3643338" cy="3571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</a:rPr>
              <a:t>     На всех этапах  проведения работ  специалисты Управления ЖКХ города Калуги  осуществляют контроль за  сроками, качеством работ и соблюдением мер безопасности при производстве работ.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142908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8662" y="142853"/>
            <a:ext cx="6643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500042"/>
            <a:ext cx="7429552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3429000"/>
            <a:ext cx="371477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857356" y="500042"/>
            <a:ext cx="557216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В 2024 </a:t>
            </a:r>
            <a:r>
              <a:rPr lang="ru-RU" b="1" u="sng" dirty="0" smtClean="0">
                <a:solidFill>
                  <a:schemeClr val="tx1"/>
                </a:solidFill>
              </a:rPr>
              <a:t>году был произведен капитальный ремонт домов- памятников архитектуры</a:t>
            </a:r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0628" y="1428736"/>
            <a:ext cx="3286148" cy="2000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Дом № 3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/5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 ул. Кутузова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</a:rPr>
              <a:t>Выполнены работы по </a:t>
            </a:r>
            <a:r>
              <a:rPr lang="ru-RU" dirty="0" smtClean="0">
                <a:solidFill>
                  <a:schemeClr val="tx1"/>
                </a:solidFill>
              </a:rPr>
              <a:t>капитальному ремонту </a:t>
            </a:r>
            <a:r>
              <a:rPr lang="ru-RU" dirty="0" smtClean="0">
                <a:solidFill>
                  <a:schemeClr val="tx1"/>
                </a:solidFill>
              </a:rPr>
              <a:t>крыши и фасада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72066" y="3786190"/>
            <a:ext cx="3286148" cy="2071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Дом № 14 по ул. Рылеева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</a:rPr>
              <a:t>Выполнены работы по </a:t>
            </a:r>
            <a:r>
              <a:rPr lang="ru-RU" dirty="0" smtClean="0">
                <a:solidFill>
                  <a:schemeClr val="tx1"/>
                </a:solidFill>
              </a:rPr>
              <a:t> капитальному ремонту </a:t>
            </a:r>
            <a:r>
              <a:rPr lang="ru-RU" dirty="0" smtClean="0">
                <a:solidFill>
                  <a:schemeClr val="tx1"/>
                </a:solidFill>
              </a:rPr>
              <a:t>кровли, дымоходов и </a:t>
            </a:r>
            <a:r>
              <a:rPr lang="ru-RU" dirty="0" err="1" smtClean="0">
                <a:solidFill>
                  <a:schemeClr val="tx1"/>
                </a:solidFill>
              </a:rPr>
              <a:t>вентканалов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2" name="Рисунок 21" descr="кутузова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285860"/>
            <a:ext cx="3929090" cy="2500330"/>
          </a:xfrm>
          <a:prstGeom prst="rect">
            <a:avLst/>
          </a:prstGeom>
        </p:spPr>
      </p:pic>
      <p:pic>
        <p:nvPicPr>
          <p:cNvPr id="23" name="Рисунок 22" descr="рылеева 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3786190"/>
            <a:ext cx="3929090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142908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714356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500042"/>
            <a:ext cx="7429552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3429000"/>
            <a:ext cx="371477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571480"/>
            <a:ext cx="521497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714480" y="428604"/>
            <a:ext cx="6286544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Выполнение  капитального ремонта в рамках исполнения решений суда </a:t>
            </a:r>
            <a:endParaRPr lang="ru-RU" b="1" u="sng" dirty="0">
              <a:solidFill>
                <a:schemeClr val="tx1"/>
              </a:solidFill>
            </a:endParaRPr>
          </a:p>
        </p:txBody>
      </p:sp>
      <p:pic>
        <p:nvPicPr>
          <p:cNvPr id="16" name="Рисунок 15" descr="крыша ул баррикад 1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1714488"/>
            <a:ext cx="3571900" cy="442915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857224" y="1142984"/>
            <a:ext cx="3214710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ул. Баррикад 121- 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крыша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2" name="Рисунок 21" descr="фасад , цоколь, утепление торцевых стен 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1714488"/>
            <a:ext cx="3571900" cy="4429156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4929190" y="1142984"/>
            <a:ext cx="364333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тер. Психбольницы 25-  фасад  цоколь, утепление торцевых стен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142908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прове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714356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500042"/>
            <a:ext cx="742955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Фасад и </a:t>
            </a:r>
            <a:r>
              <a:rPr lang="ru-RU" b="1" u="sng" dirty="0" err="1" smtClean="0">
                <a:solidFill>
                  <a:schemeClr val="tx1"/>
                </a:solidFill>
              </a:rPr>
              <a:t>отмостка</a:t>
            </a:r>
            <a:r>
              <a:rPr lang="ru-RU" b="1" u="sng" dirty="0" smtClean="0">
                <a:solidFill>
                  <a:schemeClr val="tx1"/>
                </a:solidFill>
              </a:rPr>
              <a:t> </a:t>
            </a:r>
            <a:r>
              <a:rPr lang="ru-RU" b="1" u="sng" dirty="0" err="1" smtClean="0">
                <a:solidFill>
                  <a:schemeClr val="tx1"/>
                </a:solidFill>
              </a:rPr>
              <a:t>ул</a:t>
            </a:r>
            <a:r>
              <a:rPr lang="ru-RU" b="1" u="sng" dirty="0" smtClean="0">
                <a:solidFill>
                  <a:schemeClr val="tx1"/>
                </a:solidFill>
              </a:rPr>
              <a:t> Труда 14</a:t>
            </a:r>
            <a:r>
              <a:rPr lang="en-US" b="1" u="sng" dirty="0" smtClean="0">
                <a:solidFill>
                  <a:schemeClr val="tx1"/>
                </a:solidFill>
              </a:rPr>
              <a:t>/2 </a:t>
            </a:r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-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3429000"/>
            <a:ext cx="371477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571480"/>
            <a:ext cx="521497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фасад труд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071546"/>
            <a:ext cx="4143404" cy="5286412"/>
          </a:xfrm>
          <a:prstGeom prst="rect">
            <a:avLst/>
          </a:prstGeom>
        </p:spPr>
      </p:pic>
      <p:pic>
        <p:nvPicPr>
          <p:cNvPr id="16" name="Рисунок 15" descr="отмостк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71546"/>
            <a:ext cx="4143404" cy="528641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071670" y="428604"/>
            <a:ext cx="5072098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71454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714356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500042"/>
            <a:ext cx="7429552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3429000"/>
            <a:ext cx="371477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571480"/>
            <a:ext cx="521497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турынинская 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714488"/>
            <a:ext cx="4000528" cy="450059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85786" y="642918"/>
            <a:ext cx="3571900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ул. Степана Разина,85  – ремонт межпанельных швов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9" name="Рисунок 18" descr="турынинская 10 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1714488"/>
            <a:ext cx="3786196" cy="450059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929190" y="500042"/>
            <a:ext cx="3500462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ул. </a:t>
            </a:r>
            <a:r>
              <a:rPr lang="ru-RU" b="1" dirty="0" err="1" smtClean="0">
                <a:solidFill>
                  <a:schemeClr val="tx1"/>
                </a:solidFill>
              </a:rPr>
              <a:t>Турынинская</a:t>
            </a:r>
            <a:r>
              <a:rPr lang="ru-RU" b="1" dirty="0" smtClean="0">
                <a:solidFill>
                  <a:schemeClr val="tx1"/>
                </a:solidFill>
              </a:rPr>
              <a:t>  10 – утепление торцевых стен 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1385</TotalTime>
  <Words>509</Words>
  <Application>Microsoft Office PowerPoint</Application>
  <PresentationFormat>Экран (4:3)</PresentationFormat>
  <Paragraphs>87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КАПИТАЛЬНЫЙ РЕМОНТ  МНОГОКВАРТИРНЫХ ДОМОВ  В РАМКАХ ИСПОЛНЕНИЯ РЕШЕНИЙ СУДА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denisova_tv</dc:creator>
  <cp:lastModifiedBy>denisova_tv</cp:lastModifiedBy>
  <cp:revision>137</cp:revision>
  <dcterms:created xsi:type="dcterms:W3CDTF">2024-09-27T07:11:44Z</dcterms:created>
  <dcterms:modified xsi:type="dcterms:W3CDTF">2024-12-05T13:50:30Z</dcterms:modified>
</cp:coreProperties>
</file>